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29" r:id="rId3"/>
    <p:sldId id="394" r:id="rId4"/>
    <p:sldId id="258" r:id="rId5"/>
    <p:sldId id="259" r:id="rId6"/>
    <p:sldId id="393" r:id="rId7"/>
    <p:sldId id="395" r:id="rId8"/>
    <p:sldId id="390" r:id="rId9"/>
    <p:sldId id="391" r:id="rId10"/>
    <p:sldId id="355" r:id="rId11"/>
    <p:sldId id="333" r:id="rId12"/>
    <p:sldId id="334" r:id="rId13"/>
    <p:sldId id="335" r:id="rId14"/>
    <p:sldId id="336" r:id="rId15"/>
    <p:sldId id="342" r:id="rId16"/>
    <p:sldId id="337" r:id="rId17"/>
    <p:sldId id="338" r:id="rId18"/>
    <p:sldId id="339" r:id="rId19"/>
    <p:sldId id="340" r:id="rId20"/>
    <p:sldId id="341" r:id="rId21"/>
    <p:sldId id="343" r:id="rId22"/>
    <p:sldId id="345" r:id="rId23"/>
    <p:sldId id="347" r:id="rId24"/>
    <p:sldId id="346" r:id="rId25"/>
    <p:sldId id="348" r:id="rId26"/>
    <p:sldId id="349" r:id="rId27"/>
    <p:sldId id="350" r:id="rId28"/>
    <p:sldId id="351" r:id="rId29"/>
    <p:sldId id="353" r:id="rId30"/>
    <p:sldId id="279" r:id="rId31"/>
    <p:sldId id="268" r:id="rId32"/>
    <p:sldId id="269" r:id="rId33"/>
    <p:sldId id="270" r:id="rId34"/>
    <p:sldId id="271" r:id="rId35"/>
    <p:sldId id="272" r:id="rId36"/>
    <p:sldId id="273" r:id="rId37"/>
    <p:sldId id="356" r:id="rId38"/>
    <p:sldId id="275" r:id="rId39"/>
    <p:sldId id="276" r:id="rId40"/>
    <p:sldId id="277" r:id="rId41"/>
    <p:sldId id="278" r:id="rId42"/>
    <p:sldId id="359" r:id="rId43"/>
    <p:sldId id="360" r:id="rId44"/>
    <p:sldId id="361" r:id="rId45"/>
    <p:sldId id="363" r:id="rId46"/>
    <p:sldId id="364" r:id="rId47"/>
    <p:sldId id="365" r:id="rId48"/>
    <p:sldId id="366" r:id="rId49"/>
    <p:sldId id="367" r:id="rId50"/>
    <p:sldId id="370" r:id="rId51"/>
    <p:sldId id="368" r:id="rId52"/>
    <p:sldId id="371" r:id="rId53"/>
    <p:sldId id="373" r:id="rId54"/>
    <p:sldId id="358" r:id="rId55"/>
    <p:sldId id="357" r:id="rId56"/>
    <p:sldId id="375" r:id="rId57"/>
    <p:sldId id="374" r:id="rId58"/>
    <p:sldId id="377" r:id="rId59"/>
    <p:sldId id="378" r:id="rId60"/>
    <p:sldId id="379" r:id="rId61"/>
    <p:sldId id="380" r:id="rId62"/>
    <p:sldId id="381" r:id="rId63"/>
    <p:sldId id="382" r:id="rId64"/>
    <p:sldId id="384" r:id="rId65"/>
    <p:sldId id="385" r:id="rId66"/>
    <p:sldId id="386" r:id="rId67"/>
    <p:sldId id="383" r:id="rId68"/>
    <p:sldId id="388" r:id="rId69"/>
    <p:sldId id="389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046BF0-6FEB-861C-5988-703007463D14}" name="Валерий Студенников" initials="ВС" userId="bda525d7a6e2623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0"/>
    <p:restoredTop sz="96327"/>
  </p:normalViewPr>
  <p:slideViewPr>
    <p:cSldViewPr snapToGrid="0">
      <p:cViewPr varScale="1">
        <p:scale>
          <a:sx n="123" d="100"/>
          <a:sy n="123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99B0D-8B1E-4F6E-8876-28880585158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42811-7F79-44EB-8F78-053274FF7C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000" b="1" dirty="0">
              <a:solidFill>
                <a:schemeClr val="accent1"/>
              </a:solidFill>
            </a:rPr>
            <a:t>Абстракция</a:t>
          </a:r>
        </a:p>
        <a:p>
          <a:pPr>
            <a:lnSpc>
              <a:spcPct val="100000"/>
            </a:lnSpc>
          </a:pPr>
          <a:r>
            <a:rPr lang="ru-RU" sz="2000" dirty="0"/>
            <a:t>Моделирование требуемых атрибутов и взаимодействий сущностей в виде классов для определения абстрактного представления системы.</a:t>
          </a:r>
          <a:endParaRPr lang="en-US" sz="2000" dirty="0"/>
        </a:p>
      </dgm:t>
    </dgm:pt>
    <dgm:pt modelId="{BD0A95FF-3C2C-49F9-9C1D-45D4D3DAFDEB}" type="parTrans" cxnId="{A80C072D-E3C1-47D1-B674-ABE7EC21257B}">
      <dgm:prSet/>
      <dgm:spPr/>
      <dgm:t>
        <a:bodyPr/>
        <a:lstStyle/>
        <a:p>
          <a:endParaRPr lang="en-US"/>
        </a:p>
      </dgm:t>
    </dgm:pt>
    <dgm:pt modelId="{7A399557-8D19-4BD0-B102-F9D9F23C5926}" type="sibTrans" cxnId="{A80C072D-E3C1-47D1-B674-ABE7EC2125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B11CEC-9780-4575-BFD6-C44FA278D9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000" b="1" dirty="0">
              <a:solidFill>
                <a:schemeClr val="accent1"/>
              </a:solidFill>
            </a:rPr>
            <a:t>Инкапсуляция</a:t>
          </a:r>
        </a:p>
        <a:p>
          <a:pPr>
            <a:lnSpc>
              <a:spcPct val="100000"/>
            </a:lnSpc>
          </a:pPr>
          <a:r>
            <a:rPr lang="ru-RU" sz="2000" dirty="0"/>
            <a:t>Скрытие внутреннего состояния и функций объекта и предоставление доступа только через открытый набор функций.</a:t>
          </a:r>
          <a:endParaRPr lang="en-US" sz="2000" dirty="0"/>
        </a:p>
      </dgm:t>
    </dgm:pt>
    <dgm:pt modelId="{42E6B9F1-8F54-404C-BC64-A5B27DAEFBD4}" type="parTrans" cxnId="{412B1476-3D17-4BDD-A2D6-A9F16F7DB4E9}">
      <dgm:prSet/>
      <dgm:spPr/>
      <dgm:t>
        <a:bodyPr/>
        <a:lstStyle/>
        <a:p>
          <a:endParaRPr lang="en-US"/>
        </a:p>
      </dgm:t>
    </dgm:pt>
    <dgm:pt modelId="{AC6841C6-2B62-4D92-A3A2-FF134508870F}" type="sibTrans" cxnId="{412B1476-3D17-4BDD-A2D6-A9F16F7DB4E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F409EB-3802-4E73-BA68-88443ED91F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000" b="1" dirty="0">
              <a:solidFill>
                <a:schemeClr val="accent1"/>
              </a:solidFill>
            </a:rPr>
            <a:t>Наследование</a:t>
          </a:r>
        </a:p>
        <a:p>
          <a:pPr>
            <a:lnSpc>
              <a:spcPct val="100000"/>
            </a:lnSpc>
          </a:pPr>
          <a:r>
            <a:rPr lang="ru-RU" sz="2000" dirty="0"/>
            <a:t>Возможность создания новых абстракций на основе существующих.</a:t>
          </a:r>
          <a:endParaRPr lang="en-US" sz="2000" dirty="0"/>
        </a:p>
      </dgm:t>
    </dgm:pt>
    <dgm:pt modelId="{F9E8DD1D-926B-4190-A7B0-7DB2FC03A27A}" type="parTrans" cxnId="{CEC7D1E5-260F-4785-9492-5C5EEC9CB5AC}">
      <dgm:prSet/>
      <dgm:spPr/>
      <dgm:t>
        <a:bodyPr/>
        <a:lstStyle/>
        <a:p>
          <a:endParaRPr lang="en-US"/>
        </a:p>
      </dgm:t>
    </dgm:pt>
    <dgm:pt modelId="{5B5F8D01-6E16-4689-935F-DF5239669DC9}" type="sibTrans" cxnId="{CEC7D1E5-260F-4785-9492-5C5EEC9CB5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5F1D0B-26AC-4CAC-BED8-F052714BB8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000" b="1" dirty="0">
              <a:solidFill>
                <a:schemeClr val="accent1"/>
              </a:solidFill>
            </a:rPr>
            <a:t>Полиморфизм</a:t>
          </a:r>
        </a:p>
        <a:p>
          <a:pPr>
            <a:lnSpc>
              <a:spcPct val="100000"/>
            </a:lnSpc>
          </a:pPr>
          <a:r>
            <a:rPr lang="ru-RU" sz="2000" dirty="0"/>
            <a:t>Возможность реализации наследуемых свойств или методов отличающимися способами в рамках множества абстракций.</a:t>
          </a:r>
          <a:endParaRPr lang="en-US" sz="2000" dirty="0"/>
        </a:p>
      </dgm:t>
    </dgm:pt>
    <dgm:pt modelId="{7DE4A4AE-78FE-4BBD-B98A-E62568A7619D}" type="parTrans" cxnId="{E03EE4E9-4671-4012-A7FD-8DD67316A748}">
      <dgm:prSet/>
      <dgm:spPr/>
      <dgm:t>
        <a:bodyPr/>
        <a:lstStyle/>
        <a:p>
          <a:endParaRPr lang="en-US"/>
        </a:p>
      </dgm:t>
    </dgm:pt>
    <dgm:pt modelId="{901940CA-1E62-4FAA-B836-8C6E93B0130C}" type="sibTrans" cxnId="{E03EE4E9-4671-4012-A7FD-8DD67316A748}">
      <dgm:prSet/>
      <dgm:spPr/>
      <dgm:t>
        <a:bodyPr/>
        <a:lstStyle/>
        <a:p>
          <a:endParaRPr lang="en-US"/>
        </a:p>
      </dgm:t>
    </dgm:pt>
    <dgm:pt modelId="{36EB22A6-B171-468E-B2D6-8DE3558EE8E5}" type="pres">
      <dgm:prSet presAssocID="{9DA99B0D-8B1E-4F6E-8876-288805851581}" presName="root" presStyleCnt="0">
        <dgm:presLayoutVars>
          <dgm:dir/>
          <dgm:resizeHandles val="exact"/>
        </dgm:presLayoutVars>
      </dgm:prSet>
      <dgm:spPr/>
    </dgm:pt>
    <dgm:pt modelId="{75A75120-0CD5-48E2-8914-0FB77B8455C6}" type="pres">
      <dgm:prSet presAssocID="{9DA99B0D-8B1E-4F6E-8876-288805851581}" presName="container" presStyleCnt="0">
        <dgm:presLayoutVars>
          <dgm:dir/>
          <dgm:resizeHandles val="exact"/>
        </dgm:presLayoutVars>
      </dgm:prSet>
      <dgm:spPr/>
    </dgm:pt>
    <dgm:pt modelId="{87E16D4B-E6BC-468A-B1B1-690B4DB1631C}" type="pres">
      <dgm:prSet presAssocID="{59442811-7F79-44EB-8F78-053274FF7C6C}" presName="compNode" presStyleCnt="0"/>
      <dgm:spPr/>
    </dgm:pt>
    <dgm:pt modelId="{D8E4B5B6-4155-46D9-93AD-C26A6691C70E}" type="pres">
      <dgm:prSet presAssocID="{59442811-7F79-44EB-8F78-053274FF7C6C}" presName="iconBgRect" presStyleLbl="bgShp" presStyleIdx="0" presStyleCnt="4"/>
      <dgm:spPr/>
    </dgm:pt>
    <dgm:pt modelId="{959B949A-80D9-4831-9B7E-0E7170F0B0F3}" type="pres">
      <dgm:prSet presAssocID="{59442811-7F79-44EB-8F78-053274FF7C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EC849E1E-4AFF-4DB1-B8DB-D2FB0CEB1673}" type="pres">
      <dgm:prSet presAssocID="{59442811-7F79-44EB-8F78-053274FF7C6C}" presName="spaceRect" presStyleCnt="0"/>
      <dgm:spPr/>
    </dgm:pt>
    <dgm:pt modelId="{1116E8AC-8B09-4856-B691-A1C3EEB10326}" type="pres">
      <dgm:prSet presAssocID="{59442811-7F79-44EB-8F78-053274FF7C6C}" presName="textRect" presStyleLbl="revTx" presStyleIdx="0" presStyleCnt="4" custScaleX="124758" custScaleY="160848" custLinFactNeighborX="9490">
        <dgm:presLayoutVars>
          <dgm:chMax val="1"/>
          <dgm:chPref val="1"/>
        </dgm:presLayoutVars>
      </dgm:prSet>
      <dgm:spPr/>
    </dgm:pt>
    <dgm:pt modelId="{3395543B-AB1D-46E5-8F7E-8C4494C0DDBB}" type="pres">
      <dgm:prSet presAssocID="{7A399557-8D19-4BD0-B102-F9D9F23C5926}" presName="sibTrans" presStyleLbl="sibTrans2D1" presStyleIdx="0" presStyleCnt="0"/>
      <dgm:spPr/>
    </dgm:pt>
    <dgm:pt modelId="{13CABEDE-58AA-4AD0-A918-805F311FDB0C}" type="pres">
      <dgm:prSet presAssocID="{53B11CEC-9780-4575-BFD6-C44FA278D9A4}" presName="compNode" presStyleCnt="0"/>
      <dgm:spPr/>
    </dgm:pt>
    <dgm:pt modelId="{0FDA31A9-B7CA-450F-B62A-22B2E283B99E}" type="pres">
      <dgm:prSet presAssocID="{53B11CEC-9780-4575-BFD6-C44FA278D9A4}" presName="iconBgRect" presStyleLbl="bgShp" presStyleIdx="1" presStyleCnt="4"/>
      <dgm:spPr/>
    </dgm:pt>
    <dgm:pt modelId="{24F3449B-6208-4B1D-A4D3-4AC5F7B78D56}" type="pres">
      <dgm:prSet presAssocID="{53B11CEC-9780-4575-BFD6-C44FA278D9A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Запрещено"/>
        </a:ext>
      </dgm:extLst>
    </dgm:pt>
    <dgm:pt modelId="{E616659C-C656-46C2-971C-93EAD9D8E3F2}" type="pres">
      <dgm:prSet presAssocID="{53B11CEC-9780-4575-BFD6-C44FA278D9A4}" presName="spaceRect" presStyleCnt="0"/>
      <dgm:spPr/>
    </dgm:pt>
    <dgm:pt modelId="{274AA740-6A55-4F10-B841-77610B683058}" type="pres">
      <dgm:prSet presAssocID="{53B11CEC-9780-4575-BFD6-C44FA278D9A4}" presName="textRect" presStyleLbl="revTx" presStyleIdx="1" presStyleCnt="4" custScaleX="112420" custScaleY="151192" custLinFactNeighborX="3613" custLinFactNeighborY="7000">
        <dgm:presLayoutVars>
          <dgm:chMax val="1"/>
          <dgm:chPref val="1"/>
        </dgm:presLayoutVars>
      </dgm:prSet>
      <dgm:spPr/>
    </dgm:pt>
    <dgm:pt modelId="{D8D2EFFA-0B84-4F4F-82BF-BD22281E619A}" type="pres">
      <dgm:prSet presAssocID="{AC6841C6-2B62-4D92-A3A2-FF134508870F}" presName="sibTrans" presStyleLbl="sibTrans2D1" presStyleIdx="0" presStyleCnt="0"/>
      <dgm:spPr/>
    </dgm:pt>
    <dgm:pt modelId="{906A0346-3D5D-4EE7-A18E-ADFC6BC1F2FB}" type="pres">
      <dgm:prSet presAssocID="{7EF409EB-3802-4E73-BA68-88443ED91F38}" presName="compNode" presStyleCnt="0"/>
      <dgm:spPr/>
    </dgm:pt>
    <dgm:pt modelId="{337B8966-1D34-429A-A61E-055AB0ABB35D}" type="pres">
      <dgm:prSet presAssocID="{7EF409EB-3802-4E73-BA68-88443ED91F38}" presName="iconBgRect" presStyleLbl="bgShp" presStyleIdx="2" presStyleCnt="4"/>
      <dgm:spPr/>
    </dgm:pt>
    <dgm:pt modelId="{CA709A4F-25D6-4D79-8A27-8397107DC584}" type="pres">
      <dgm:prSet presAssocID="{7EF409EB-3802-4E73-BA68-88443ED91F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E2C6438-8893-45CF-9EC4-13AA2CCEC496}" type="pres">
      <dgm:prSet presAssocID="{7EF409EB-3802-4E73-BA68-88443ED91F38}" presName="spaceRect" presStyleCnt="0"/>
      <dgm:spPr/>
    </dgm:pt>
    <dgm:pt modelId="{566CE00E-5CDC-4984-B496-F8C34A6178A9}" type="pres">
      <dgm:prSet presAssocID="{7EF409EB-3802-4E73-BA68-88443ED91F38}" presName="textRect" presStyleLbl="revTx" presStyleIdx="2" presStyleCnt="4" custScaleX="125599" custScaleY="121275" custLinFactNeighborX="8584">
        <dgm:presLayoutVars>
          <dgm:chMax val="1"/>
          <dgm:chPref val="1"/>
        </dgm:presLayoutVars>
      </dgm:prSet>
      <dgm:spPr/>
    </dgm:pt>
    <dgm:pt modelId="{E165F966-A0FE-46BF-95CD-927C04307782}" type="pres">
      <dgm:prSet presAssocID="{5B5F8D01-6E16-4689-935F-DF5239669DC9}" presName="sibTrans" presStyleLbl="sibTrans2D1" presStyleIdx="0" presStyleCnt="0"/>
      <dgm:spPr/>
    </dgm:pt>
    <dgm:pt modelId="{AB758F1E-0C40-48A1-8B65-8BDFA970B4EA}" type="pres">
      <dgm:prSet presAssocID="{9A5F1D0B-26AC-4CAC-BED8-F052714BB850}" presName="compNode" presStyleCnt="0"/>
      <dgm:spPr/>
    </dgm:pt>
    <dgm:pt modelId="{24220907-4CBB-4E8C-98C2-7E910FF0A110}" type="pres">
      <dgm:prSet presAssocID="{9A5F1D0B-26AC-4CAC-BED8-F052714BB850}" presName="iconBgRect" presStyleLbl="bgShp" presStyleIdx="3" presStyleCnt="4"/>
      <dgm:spPr/>
    </dgm:pt>
    <dgm:pt modelId="{F159DBEE-9214-4C6C-9329-1F8955722A1A}" type="pres">
      <dgm:prSet presAssocID="{9A5F1D0B-26AC-4CAC-BED8-F052714BB8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Ученый"/>
        </a:ext>
      </dgm:extLst>
    </dgm:pt>
    <dgm:pt modelId="{85626661-8428-4F39-9AA9-6ADD8437E4FA}" type="pres">
      <dgm:prSet presAssocID="{9A5F1D0B-26AC-4CAC-BED8-F052714BB850}" presName="spaceRect" presStyleCnt="0"/>
      <dgm:spPr/>
    </dgm:pt>
    <dgm:pt modelId="{0984A103-2F19-462A-8650-0F893C4B3A31}" type="pres">
      <dgm:prSet presAssocID="{9A5F1D0B-26AC-4CAC-BED8-F052714BB850}" presName="textRect" presStyleLbl="revTx" presStyleIdx="3" presStyleCnt="4" custScaleX="126712" custScaleY="173768" custLinFactNeighborX="10743" custLinFactNeighborY="-3193">
        <dgm:presLayoutVars>
          <dgm:chMax val="1"/>
          <dgm:chPref val="1"/>
        </dgm:presLayoutVars>
      </dgm:prSet>
      <dgm:spPr/>
    </dgm:pt>
  </dgm:ptLst>
  <dgm:cxnLst>
    <dgm:cxn modelId="{70455810-E723-4815-876D-14BB0B5026BC}" type="presOf" srcId="{5B5F8D01-6E16-4689-935F-DF5239669DC9}" destId="{E165F966-A0FE-46BF-95CD-927C04307782}" srcOrd="0" destOrd="0" presId="urn:microsoft.com/office/officeart/2018/2/layout/IconCircleList"/>
    <dgm:cxn modelId="{9754B720-A528-4EDF-A131-04B6241C1BC9}" type="presOf" srcId="{7A399557-8D19-4BD0-B102-F9D9F23C5926}" destId="{3395543B-AB1D-46E5-8F7E-8C4494C0DDBB}" srcOrd="0" destOrd="0" presId="urn:microsoft.com/office/officeart/2018/2/layout/IconCircleList"/>
    <dgm:cxn modelId="{A80C072D-E3C1-47D1-B674-ABE7EC21257B}" srcId="{9DA99B0D-8B1E-4F6E-8876-288805851581}" destId="{59442811-7F79-44EB-8F78-053274FF7C6C}" srcOrd="0" destOrd="0" parTransId="{BD0A95FF-3C2C-49F9-9C1D-45D4D3DAFDEB}" sibTransId="{7A399557-8D19-4BD0-B102-F9D9F23C5926}"/>
    <dgm:cxn modelId="{7665844B-D77E-40C4-B5E5-563B640832CC}" type="presOf" srcId="{9DA99B0D-8B1E-4F6E-8876-288805851581}" destId="{36EB22A6-B171-468E-B2D6-8DE3558EE8E5}" srcOrd="0" destOrd="0" presId="urn:microsoft.com/office/officeart/2018/2/layout/IconCircleList"/>
    <dgm:cxn modelId="{412B1476-3D17-4BDD-A2D6-A9F16F7DB4E9}" srcId="{9DA99B0D-8B1E-4F6E-8876-288805851581}" destId="{53B11CEC-9780-4575-BFD6-C44FA278D9A4}" srcOrd="1" destOrd="0" parTransId="{42E6B9F1-8F54-404C-BC64-A5B27DAEFBD4}" sibTransId="{AC6841C6-2B62-4D92-A3A2-FF134508870F}"/>
    <dgm:cxn modelId="{2599F88F-B656-4318-8D14-A5AB8D158098}" type="presOf" srcId="{59442811-7F79-44EB-8F78-053274FF7C6C}" destId="{1116E8AC-8B09-4856-B691-A1C3EEB10326}" srcOrd="0" destOrd="0" presId="urn:microsoft.com/office/officeart/2018/2/layout/IconCircleList"/>
    <dgm:cxn modelId="{F7C36490-B506-42F9-B9B4-D3DB52CBC6FD}" type="presOf" srcId="{7EF409EB-3802-4E73-BA68-88443ED91F38}" destId="{566CE00E-5CDC-4984-B496-F8C34A6178A9}" srcOrd="0" destOrd="0" presId="urn:microsoft.com/office/officeart/2018/2/layout/IconCircleList"/>
    <dgm:cxn modelId="{4CA2F091-4982-42A8-BDF5-04EF41FC7E84}" type="presOf" srcId="{AC6841C6-2B62-4D92-A3A2-FF134508870F}" destId="{D8D2EFFA-0B84-4F4F-82BF-BD22281E619A}" srcOrd="0" destOrd="0" presId="urn:microsoft.com/office/officeart/2018/2/layout/IconCircleList"/>
    <dgm:cxn modelId="{3BB019AD-3369-43C1-B3FD-7F186B86B3D1}" type="presOf" srcId="{53B11CEC-9780-4575-BFD6-C44FA278D9A4}" destId="{274AA740-6A55-4F10-B841-77610B683058}" srcOrd="0" destOrd="0" presId="urn:microsoft.com/office/officeart/2018/2/layout/IconCircleList"/>
    <dgm:cxn modelId="{8A1AB3B8-73B1-4D1F-8BD0-C3D1780FA277}" type="presOf" srcId="{9A5F1D0B-26AC-4CAC-BED8-F052714BB850}" destId="{0984A103-2F19-462A-8650-0F893C4B3A31}" srcOrd="0" destOrd="0" presId="urn:microsoft.com/office/officeart/2018/2/layout/IconCircleList"/>
    <dgm:cxn modelId="{CEC7D1E5-260F-4785-9492-5C5EEC9CB5AC}" srcId="{9DA99B0D-8B1E-4F6E-8876-288805851581}" destId="{7EF409EB-3802-4E73-BA68-88443ED91F38}" srcOrd="2" destOrd="0" parTransId="{F9E8DD1D-926B-4190-A7B0-7DB2FC03A27A}" sibTransId="{5B5F8D01-6E16-4689-935F-DF5239669DC9}"/>
    <dgm:cxn modelId="{E03EE4E9-4671-4012-A7FD-8DD67316A748}" srcId="{9DA99B0D-8B1E-4F6E-8876-288805851581}" destId="{9A5F1D0B-26AC-4CAC-BED8-F052714BB850}" srcOrd="3" destOrd="0" parTransId="{7DE4A4AE-78FE-4BBD-B98A-E62568A7619D}" sibTransId="{901940CA-1E62-4FAA-B836-8C6E93B0130C}"/>
    <dgm:cxn modelId="{A757AC5C-D025-4580-B170-B0F95A7BEAFB}" type="presParOf" srcId="{36EB22A6-B171-468E-B2D6-8DE3558EE8E5}" destId="{75A75120-0CD5-48E2-8914-0FB77B8455C6}" srcOrd="0" destOrd="0" presId="urn:microsoft.com/office/officeart/2018/2/layout/IconCircleList"/>
    <dgm:cxn modelId="{0D6F3155-8735-4605-9D08-54BF0F284465}" type="presParOf" srcId="{75A75120-0CD5-48E2-8914-0FB77B8455C6}" destId="{87E16D4B-E6BC-468A-B1B1-690B4DB1631C}" srcOrd="0" destOrd="0" presId="urn:microsoft.com/office/officeart/2018/2/layout/IconCircleList"/>
    <dgm:cxn modelId="{D54AA2BD-E98B-4AD4-9F53-68C163564F9D}" type="presParOf" srcId="{87E16D4B-E6BC-468A-B1B1-690B4DB1631C}" destId="{D8E4B5B6-4155-46D9-93AD-C26A6691C70E}" srcOrd="0" destOrd="0" presId="urn:microsoft.com/office/officeart/2018/2/layout/IconCircleList"/>
    <dgm:cxn modelId="{8DD67411-EE0C-4C67-93E7-0790C6368A66}" type="presParOf" srcId="{87E16D4B-E6BC-468A-B1B1-690B4DB1631C}" destId="{959B949A-80D9-4831-9B7E-0E7170F0B0F3}" srcOrd="1" destOrd="0" presId="urn:microsoft.com/office/officeart/2018/2/layout/IconCircleList"/>
    <dgm:cxn modelId="{04203E42-5CB8-4C07-886A-F21F24881D54}" type="presParOf" srcId="{87E16D4B-E6BC-468A-B1B1-690B4DB1631C}" destId="{EC849E1E-4AFF-4DB1-B8DB-D2FB0CEB1673}" srcOrd="2" destOrd="0" presId="urn:microsoft.com/office/officeart/2018/2/layout/IconCircleList"/>
    <dgm:cxn modelId="{A3C5B446-EC62-477A-8D88-F5772BEAF46A}" type="presParOf" srcId="{87E16D4B-E6BC-468A-B1B1-690B4DB1631C}" destId="{1116E8AC-8B09-4856-B691-A1C3EEB10326}" srcOrd="3" destOrd="0" presId="urn:microsoft.com/office/officeart/2018/2/layout/IconCircleList"/>
    <dgm:cxn modelId="{C2987C05-0002-4319-BB33-23018706B8C7}" type="presParOf" srcId="{75A75120-0CD5-48E2-8914-0FB77B8455C6}" destId="{3395543B-AB1D-46E5-8F7E-8C4494C0DDBB}" srcOrd="1" destOrd="0" presId="urn:microsoft.com/office/officeart/2018/2/layout/IconCircleList"/>
    <dgm:cxn modelId="{107C5859-358C-4778-89EB-CB1574236B99}" type="presParOf" srcId="{75A75120-0CD5-48E2-8914-0FB77B8455C6}" destId="{13CABEDE-58AA-4AD0-A918-805F311FDB0C}" srcOrd="2" destOrd="0" presId="urn:microsoft.com/office/officeart/2018/2/layout/IconCircleList"/>
    <dgm:cxn modelId="{EBFED1F2-61F0-4BE4-B533-8A363C5B877E}" type="presParOf" srcId="{13CABEDE-58AA-4AD0-A918-805F311FDB0C}" destId="{0FDA31A9-B7CA-450F-B62A-22B2E283B99E}" srcOrd="0" destOrd="0" presId="urn:microsoft.com/office/officeart/2018/2/layout/IconCircleList"/>
    <dgm:cxn modelId="{FD45D27C-6107-4CEE-9D40-F8AECAD70801}" type="presParOf" srcId="{13CABEDE-58AA-4AD0-A918-805F311FDB0C}" destId="{24F3449B-6208-4B1D-A4D3-4AC5F7B78D56}" srcOrd="1" destOrd="0" presId="urn:microsoft.com/office/officeart/2018/2/layout/IconCircleList"/>
    <dgm:cxn modelId="{A22AA818-ED99-42FC-95D1-23E8E0E0A940}" type="presParOf" srcId="{13CABEDE-58AA-4AD0-A918-805F311FDB0C}" destId="{E616659C-C656-46C2-971C-93EAD9D8E3F2}" srcOrd="2" destOrd="0" presId="urn:microsoft.com/office/officeart/2018/2/layout/IconCircleList"/>
    <dgm:cxn modelId="{AC04433D-FF62-46A0-8279-DD636077385C}" type="presParOf" srcId="{13CABEDE-58AA-4AD0-A918-805F311FDB0C}" destId="{274AA740-6A55-4F10-B841-77610B683058}" srcOrd="3" destOrd="0" presId="urn:microsoft.com/office/officeart/2018/2/layout/IconCircleList"/>
    <dgm:cxn modelId="{E67E70C1-285D-4587-B0B3-4BB14F870509}" type="presParOf" srcId="{75A75120-0CD5-48E2-8914-0FB77B8455C6}" destId="{D8D2EFFA-0B84-4F4F-82BF-BD22281E619A}" srcOrd="3" destOrd="0" presId="urn:microsoft.com/office/officeart/2018/2/layout/IconCircleList"/>
    <dgm:cxn modelId="{732ADD15-EA78-4CA1-BD64-DD4966AEB8E3}" type="presParOf" srcId="{75A75120-0CD5-48E2-8914-0FB77B8455C6}" destId="{906A0346-3D5D-4EE7-A18E-ADFC6BC1F2FB}" srcOrd="4" destOrd="0" presId="urn:microsoft.com/office/officeart/2018/2/layout/IconCircleList"/>
    <dgm:cxn modelId="{EE9481D4-57C6-4476-9318-C52CEDC224CE}" type="presParOf" srcId="{906A0346-3D5D-4EE7-A18E-ADFC6BC1F2FB}" destId="{337B8966-1D34-429A-A61E-055AB0ABB35D}" srcOrd="0" destOrd="0" presId="urn:microsoft.com/office/officeart/2018/2/layout/IconCircleList"/>
    <dgm:cxn modelId="{DD606D76-FA9B-4CE3-A446-57794F8BA6BA}" type="presParOf" srcId="{906A0346-3D5D-4EE7-A18E-ADFC6BC1F2FB}" destId="{CA709A4F-25D6-4D79-8A27-8397107DC584}" srcOrd="1" destOrd="0" presId="urn:microsoft.com/office/officeart/2018/2/layout/IconCircleList"/>
    <dgm:cxn modelId="{10DEC6B7-42DC-4D86-91ED-A1BA306C0787}" type="presParOf" srcId="{906A0346-3D5D-4EE7-A18E-ADFC6BC1F2FB}" destId="{0E2C6438-8893-45CF-9EC4-13AA2CCEC496}" srcOrd="2" destOrd="0" presId="urn:microsoft.com/office/officeart/2018/2/layout/IconCircleList"/>
    <dgm:cxn modelId="{0C09A9C4-DD1C-4DC0-9489-B9DFFC3F3035}" type="presParOf" srcId="{906A0346-3D5D-4EE7-A18E-ADFC6BC1F2FB}" destId="{566CE00E-5CDC-4984-B496-F8C34A6178A9}" srcOrd="3" destOrd="0" presId="urn:microsoft.com/office/officeart/2018/2/layout/IconCircleList"/>
    <dgm:cxn modelId="{F360FA58-17E2-4EA3-AF2C-3B2EC6B1EA4E}" type="presParOf" srcId="{75A75120-0CD5-48E2-8914-0FB77B8455C6}" destId="{E165F966-A0FE-46BF-95CD-927C04307782}" srcOrd="5" destOrd="0" presId="urn:microsoft.com/office/officeart/2018/2/layout/IconCircleList"/>
    <dgm:cxn modelId="{A6150238-6477-4FD9-8FD9-F46467365BD8}" type="presParOf" srcId="{75A75120-0CD5-48E2-8914-0FB77B8455C6}" destId="{AB758F1E-0C40-48A1-8B65-8BDFA970B4EA}" srcOrd="6" destOrd="0" presId="urn:microsoft.com/office/officeart/2018/2/layout/IconCircleList"/>
    <dgm:cxn modelId="{21A1D5EC-66AC-4609-81BF-7E6EB8DF7345}" type="presParOf" srcId="{AB758F1E-0C40-48A1-8B65-8BDFA970B4EA}" destId="{24220907-4CBB-4E8C-98C2-7E910FF0A110}" srcOrd="0" destOrd="0" presId="urn:microsoft.com/office/officeart/2018/2/layout/IconCircleList"/>
    <dgm:cxn modelId="{0D3C0136-5813-4E5C-90CE-6435349E211A}" type="presParOf" srcId="{AB758F1E-0C40-48A1-8B65-8BDFA970B4EA}" destId="{F159DBEE-9214-4C6C-9329-1F8955722A1A}" srcOrd="1" destOrd="0" presId="urn:microsoft.com/office/officeart/2018/2/layout/IconCircleList"/>
    <dgm:cxn modelId="{32F39800-323B-4CC2-BEAA-83A22585F3E3}" type="presParOf" srcId="{AB758F1E-0C40-48A1-8B65-8BDFA970B4EA}" destId="{85626661-8428-4F39-9AA9-6ADD8437E4FA}" srcOrd="2" destOrd="0" presId="urn:microsoft.com/office/officeart/2018/2/layout/IconCircleList"/>
    <dgm:cxn modelId="{7FE1999A-E45D-4D72-8E45-9881A50B80AC}" type="presParOf" srcId="{AB758F1E-0C40-48A1-8B65-8BDFA970B4EA}" destId="{0984A103-2F19-462A-8650-0F893C4B3A3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4B5B6-4155-46D9-93AD-C26A6691C70E}">
      <dsp:nvSpPr>
        <dsp:cNvPr id="0" name=""/>
        <dsp:cNvSpPr/>
      </dsp:nvSpPr>
      <dsp:spPr>
        <a:xfrm>
          <a:off x="958514" y="493081"/>
          <a:ext cx="1180823" cy="1180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B949A-80D9-4831-9B7E-0E7170F0B0F3}">
      <dsp:nvSpPr>
        <dsp:cNvPr id="0" name=""/>
        <dsp:cNvSpPr/>
      </dsp:nvSpPr>
      <dsp:spPr>
        <a:xfrm>
          <a:off x="1206487" y="741054"/>
          <a:ext cx="684877" cy="684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6E8AC-8B09-4856-B691-A1C3EEB10326}">
      <dsp:nvSpPr>
        <dsp:cNvPr id="0" name=""/>
        <dsp:cNvSpPr/>
      </dsp:nvSpPr>
      <dsp:spPr>
        <a:xfrm>
          <a:off x="2311960" y="133827"/>
          <a:ext cx="3472477" cy="189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accent1"/>
              </a:solidFill>
            </a:rPr>
            <a:t>Абстракция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Моделирование требуемых атрибутов и взаимодействий сущностей в виде классов для определения абстрактного представления системы.</a:t>
          </a:r>
          <a:endParaRPr lang="en-US" sz="2000" kern="1200" dirty="0"/>
        </a:p>
      </dsp:txBody>
      <dsp:txXfrm>
        <a:off x="2311960" y="133827"/>
        <a:ext cx="3472477" cy="1899331"/>
      </dsp:txXfrm>
    </dsp:sp>
    <dsp:sp modelId="{0FDA31A9-B7CA-450F-B62A-22B2E283B99E}">
      <dsp:nvSpPr>
        <dsp:cNvPr id="0" name=""/>
        <dsp:cNvSpPr/>
      </dsp:nvSpPr>
      <dsp:spPr>
        <a:xfrm>
          <a:off x="6005276" y="493081"/>
          <a:ext cx="1180823" cy="1180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3449B-6208-4B1D-A4D3-4AC5F7B78D56}">
      <dsp:nvSpPr>
        <dsp:cNvPr id="0" name=""/>
        <dsp:cNvSpPr/>
      </dsp:nvSpPr>
      <dsp:spPr>
        <a:xfrm>
          <a:off x="6253249" y="741054"/>
          <a:ext cx="684877" cy="684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AA740-6A55-4F10-B841-77610B683058}">
      <dsp:nvSpPr>
        <dsp:cNvPr id="0" name=""/>
        <dsp:cNvSpPr/>
      </dsp:nvSpPr>
      <dsp:spPr>
        <a:xfrm>
          <a:off x="7366850" y="273495"/>
          <a:ext cx="3129064" cy="178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accent1"/>
              </a:solidFill>
            </a:rPr>
            <a:t>Инкапсуляция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Скрытие внутреннего состояния и функций объекта и предоставление доступа только через открытый набор функций.</a:t>
          </a:r>
          <a:endParaRPr lang="en-US" sz="2000" kern="1200" dirty="0"/>
        </a:p>
      </dsp:txBody>
      <dsp:txXfrm>
        <a:off x="7366850" y="273495"/>
        <a:ext cx="3129064" cy="1785311"/>
      </dsp:txXfrm>
    </dsp:sp>
    <dsp:sp modelId="{337B8966-1D34-429A-A61E-055AB0ABB35D}">
      <dsp:nvSpPr>
        <dsp:cNvPr id="0" name=""/>
        <dsp:cNvSpPr/>
      </dsp:nvSpPr>
      <dsp:spPr>
        <a:xfrm>
          <a:off x="958514" y="3332801"/>
          <a:ext cx="1180823" cy="1180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09A4F-25D6-4D79-8A27-8397107DC584}">
      <dsp:nvSpPr>
        <dsp:cNvPr id="0" name=""/>
        <dsp:cNvSpPr/>
      </dsp:nvSpPr>
      <dsp:spPr>
        <a:xfrm>
          <a:off x="1206487" y="3580774"/>
          <a:ext cx="684877" cy="684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CE00E-5CDC-4984-B496-F8C34A6178A9}">
      <dsp:nvSpPr>
        <dsp:cNvPr id="0" name=""/>
        <dsp:cNvSpPr/>
      </dsp:nvSpPr>
      <dsp:spPr>
        <a:xfrm>
          <a:off x="2275038" y="3207191"/>
          <a:ext cx="3495885" cy="143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accent1"/>
              </a:solidFill>
            </a:rPr>
            <a:t>Наследование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Возможность создания новых абстракций на основе существующих.</a:t>
          </a:r>
          <a:endParaRPr lang="en-US" sz="2000" kern="1200" dirty="0"/>
        </a:p>
      </dsp:txBody>
      <dsp:txXfrm>
        <a:off x="2275038" y="3207191"/>
        <a:ext cx="3495885" cy="1432044"/>
      </dsp:txXfrm>
    </dsp:sp>
    <dsp:sp modelId="{24220907-4CBB-4E8C-98C2-7E910FF0A110}">
      <dsp:nvSpPr>
        <dsp:cNvPr id="0" name=""/>
        <dsp:cNvSpPr/>
      </dsp:nvSpPr>
      <dsp:spPr>
        <a:xfrm>
          <a:off x="6016980" y="3332801"/>
          <a:ext cx="1180823" cy="1180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9DBEE-9214-4C6C-9329-1F8955722A1A}">
      <dsp:nvSpPr>
        <dsp:cNvPr id="0" name=""/>
        <dsp:cNvSpPr/>
      </dsp:nvSpPr>
      <dsp:spPr>
        <a:xfrm>
          <a:off x="6264953" y="3580774"/>
          <a:ext cx="684877" cy="6848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A103-2F19-462A-8650-0F893C4B3A31}">
      <dsp:nvSpPr>
        <dsp:cNvPr id="0" name=""/>
        <dsp:cNvSpPr/>
      </dsp:nvSpPr>
      <dsp:spPr>
        <a:xfrm>
          <a:off x="7378108" y="2859563"/>
          <a:ext cx="3526864" cy="205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accent1"/>
              </a:solidFill>
            </a:rPr>
            <a:t>Полиморфизм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Возможность реализации наследуемых свойств или методов отличающимися способами в рамках множества абстракций.</a:t>
          </a:r>
          <a:endParaRPr lang="en-US" sz="2000" kern="1200" dirty="0"/>
        </a:p>
      </dsp:txBody>
      <dsp:txXfrm>
        <a:off x="7378108" y="2859563"/>
        <a:ext cx="3526864" cy="2051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48FE4-D4E7-964F-9BEF-781C54C7FA2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B7EDF-78A1-7F41-8043-D4A918E9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65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применимы только для сильно ООП-центрированного подхода (типа "Замена параметров объектом" или "Одержимость элементарными типами").</a:t>
            </a:r>
          </a:p>
          <a:p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Для неокрепших умов это может иметь ментально-дестабилизирующее влияние.</a:t>
            </a:r>
          </a:p>
          <a:p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Во-первых они должны понимать основы </a:t>
            </a:r>
            <a:r>
              <a:rPr lang="en" dirty="0">
                <a:effectLst/>
                <a:latin typeface="Helvetica Neue" panose="02000503000000020004" pitchFamily="2" charset="0"/>
              </a:rPr>
              <a:t>object oriented design,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во вторых, понимать, что такой подход — всего лишь один из возможных.</a:t>
            </a:r>
          </a:p>
          <a:p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Я бы по крайней мере упомянул про эти факторы, через призму которых стоит эту информацию воспринимать.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B7EDF-78A1-7F41-8043-D4A918E9E5E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22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5C172-539B-8C42-B5B7-95473446E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FD9A6A-93A6-6A5A-32C2-27F90EF01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3D7119-AB51-A6DA-70A5-7E553149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AE04A1-E7BA-5181-60F4-5B045D16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EE5AC1-5970-CE9C-3B54-0841FC91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20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6908C-3F38-F8EF-547F-F46A5A9F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61BC05-6736-F595-1009-ACBBDB53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63180B-87EF-E584-5435-1CDEB448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21BF9D-85CA-46D6-E7C5-396E1A91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93C358-7155-8253-D3F6-9EBF1DDD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4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E305062-2EED-C46E-3C40-7F3BD3900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744BC5F-3F6A-F697-E685-9616B700E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B607B8-FA48-36B0-8124-B2A9609E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FF693-B451-417C-EF17-1F21A68C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96C30D-A086-89C7-E39C-BDE8A5C8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52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36BC9-BAAA-4521-4732-8736957F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3F022E-2048-7425-D63C-2CE6BA98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42226-9C28-E4FE-A929-2F858966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950247-6BE2-5445-3844-CC90D69E6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6ABC15-9AE5-CB27-85FE-479D4260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25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1FC27-3165-EA25-33C5-A877CC26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82F535-31E4-4D09-0498-7EEFB6AEB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5D6E3-E656-38B8-80FD-C1EFC56A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C87AF-A14C-18CC-30B8-78AF0D735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2A57E6-94B3-42F8-4A3C-A6EA0F85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76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6AE2F-1448-CEF3-CD89-B62E1AFD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F645C2-CF03-3DFB-4DEE-A981124B7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64C1D5-5A6D-62AD-518A-C0B294AC2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EC806C-6BBD-68F0-B391-1C854F283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A78356-4B84-DD19-AD79-C3B9B746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43862D-365C-F10F-0D48-80161E99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65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09E9F-C24F-BB4B-EBBF-E57FFF63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45C4E2-106C-D34E-4D1A-2FA0C97F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102583-FD49-5505-D9BA-2496B7DA3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366FF4-56DB-8F60-72EC-BC31D938E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5CEEF2-B517-FF0E-AAF5-46A497338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E7EA79-96AA-1F5A-AE40-8D0432EE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CF32A50-F3BE-7660-0FCA-C311EB8E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D0BAD7C-8A75-DEBF-C3B2-8B2C7DC1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9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20144-480A-4492-F3FB-61555494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9A826B-52AA-43BF-D554-299902BB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A38152-F83F-5F54-ADFE-2EF097EA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719DE6-B180-4539-E42E-DA5A6195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36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01247D-5855-89A7-E6E1-D25FECF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87F816-48D6-0B77-453E-58A8E298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9AD1A-54AD-3072-3CAE-BA17B510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76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7232B-6906-881C-B5C3-936E5970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0C80AD-CCA8-88C2-0F0E-7164B0FAD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F08C3C-8946-CB19-FA76-198D8301E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098BEF-D4D5-7C68-1218-F4F7F2AE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CA4EE6-7AB3-16B6-60EF-84E4D2A3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E60D1A-80B1-77E5-46E9-19188EE1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47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66A4F-C418-4359-0EC7-FA0DE791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BBCCCB7-B654-601F-318A-1D60CFD0D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08C058-A81E-0940-6774-9A51C7B8B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F01DA1-4D80-5AAF-F5BC-227249AA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12E268-17C3-71CD-05B9-30B75D26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9AE8CA-E1B4-B913-8C11-BD2D59C5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17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336E2-A2D7-A73E-7A4C-9FC58A3E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0737C6-8E32-05B5-480B-C87F63DD3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BF78A5-7AAA-7A67-CA15-9FEB6597D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56ECE-EF46-BD4C-B9BB-C6CBCA66F4F6}" type="datetimeFigureOut">
              <a:rPr lang="ru-RU" smtClean="0"/>
              <a:t>07.10.2024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97AC54-3F93-FB4F-1974-EDBB5D9E4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28F06C-EE27-D397-0FF4-6A5C5A53D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42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peps.python.org/pep-0020/#the-zen-of-pyth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CCB48-519E-DCDB-8533-B0505068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072" y="2442003"/>
            <a:ext cx="6650182" cy="2064940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Рефакторинг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DBEDB6-45D3-CD03-D1D5-4DCBB0BA9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072" y="4433306"/>
            <a:ext cx="6650182" cy="918007"/>
          </a:xfrm>
        </p:spPr>
        <p:txBody>
          <a:bodyPr/>
          <a:lstStyle/>
          <a:p>
            <a:r>
              <a:rPr lang="ru-RU" dirty="0"/>
              <a:t>Улучшение существующего кода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97F840-2312-52A8-0B0C-3490CBEE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2BF8A-EF8C-836C-8B28-C4EA32FC9412}"/>
              </a:ext>
            </a:extLst>
          </p:cNvPr>
          <p:cNvSpPr txBox="1"/>
          <p:nvPr/>
        </p:nvSpPr>
        <p:spPr>
          <a:xfrm>
            <a:off x="8070573" y="311459"/>
            <a:ext cx="361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pic>
        <p:nvPicPr>
          <p:cNvPr id="1026" name="Picture 2" descr="Рефакторинг кода, и как его не бояться / Хабр">
            <a:extLst>
              <a:ext uri="{FF2B5EF4-FFF2-40B4-BE49-F238E27FC236}">
                <a16:creationId xmlns:a16="http://schemas.microsoft.com/office/drawing/2014/main" id="{44B2F292-ECA2-1CC3-214C-868B8729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11927"/>
            <a:ext cx="4946073" cy="494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0BE02-12D4-6B4C-0BF3-388C9B7B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Code Smells </a:t>
            </a:r>
            <a:r>
              <a:rPr lang="ru-RU" dirty="0"/>
              <a:t>и примитивов рефакторинга</a:t>
            </a:r>
          </a:p>
        </p:txBody>
      </p:sp>
    </p:spTree>
    <p:extLst>
      <p:ext uri="{BB962C8B-B14F-4D97-AF65-F5344CB8AC3E}">
        <p14:creationId xmlns:p14="http://schemas.microsoft.com/office/powerpoint/2010/main" val="176542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4251E-906D-9433-CC17-EADC0F44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53" y="261257"/>
            <a:ext cx="9402218" cy="716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Code Smells</a:t>
            </a:r>
            <a:r>
              <a:rPr lang="ru-RU" sz="4000" dirty="0">
                <a:solidFill>
                  <a:srgbClr val="002060"/>
                </a:solidFill>
              </a:rPr>
              <a:t>: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Bloaters </a:t>
            </a:r>
            <a:r>
              <a:rPr lang="ru-RU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(Раздувальщики)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96608-94A5-CCAD-D2D2-26C9E92B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980" y="978196"/>
            <a:ext cx="11167732" cy="5794744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>
              <a:buNone/>
            </a:pPr>
            <a:r>
              <a:rPr lang="ru-RU" sz="2000" b="1" dirty="0"/>
              <a:t>«Раздутый</a:t>
            </a:r>
            <a:r>
              <a:rPr lang="en-US" sz="2000" b="1" dirty="0"/>
              <a:t>: </a:t>
            </a:r>
            <a:r>
              <a:rPr lang="ru-RU" sz="2000" dirty="0"/>
              <a:t>Код</a:t>
            </a:r>
            <a:r>
              <a:rPr lang="en-US" sz="2000" dirty="0"/>
              <a:t>, </a:t>
            </a:r>
            <a:r>
              <a:rPr lang="ru-RU" sz="2000" dirty="0"/>
              <a:t>Методы/функции</a:t>
            </a:r>
            <a:r>
              <a:rPr lang="en-US" sz="2000" dirty="0"/>
              <a:t>, </a:t>
            </a:r>
            <a:r>
              <a:rPr lang="ru-RU" sz="2000" dirty="0"/>
              <a:t>Классы</a:t>
            </a:r>
            <a:r>
              <a:rPr lang="en-US" sz="2000" dirty="0"/>
              <a:t>.</a:t>
            </a:r>
            <a:endParaRPr lang="ru-RU" sz="2000" dirty="0"/>
          </a:p>
          <a:p>
            <a:pPr marL="342900">
              <a:lnSpc>
                <a:spcPct val="100000"/>
              </a:lnSpc>
              <a:spcBef>
                <a:spcPts val="1500"/>
              </a:spcBef>
            </a:pPr>
            <a:r>
              <a:rPr lang="en-US" sz="2000" b="1" dirty="0"/>
              <a:t>Long Method:</a:t>
            </a:r>
            <a:endParaRPr lang="en-US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&gt; 10 строк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&gt; 1 экрана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Large Class</a:t>
            </a:r>
            <a:r>
              <a:rPr lang="en-US" sz="2000" dirty="0"/>
              <a:t> (</a:t>
            </a:r>
            <a:r>
              <a:rPr lang="ru-RU" sz="2000" dirty="0"/>
              <a:t>Длинный класс</a:t>
            </a:r>
            <a:r>
              <a:rPr lang="en-US" sz="2000" dirty="0"/>
              <a:t>):</a:t>
            </a:r>
            <a:endParaRPr lang="ru-RU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Большое количество полей, методов, строк кода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Long Parameter List</a:t>
            </a:r>
            <a:r>
              <a:rPr lang="en-US" sz="2000" dirty="0"/>
              <a:t> (</a:t>
            </a:r>
            <a:r>
              <a:rPr lang="ru-RU" sz="2000" dirty="0"/>
              <a:t>Длинный список параметров</a:t>
            </a:r>
            <a:r>
              <a:rPr lang="en-US" sz="2000" dirty="0"/>
              <a:t>):</a:t>
            </a:r>
            <a:endParaRPr lang="ru-RU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Количество параметров метода больше трёх-четырёх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Data Clumps </a:t>
            </a:r>
            <a:r>
              <a:rPr lang="en-US" sz="2000" dirty="0"/>
              <a:t>(</a:t>
            </a:r>
            <a:r>
              <a:rPr lang="ru-RU" sz="2000" dirty="0"/>
              <a:t>Группы данных</a:t>
            </a:r>
            <a:r>
              <a:rPr lang="en-US" sz="2000" dirty="0"/>
              <a:t>):</a:t>
            </a:r>
            <a:endParaRPr lang="en-US" sz="2000" b="1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Использование в разных частях программы одинаковых групп переменных (например, параметры подключения к базе данных)</a:t>
            </a:r>
            <a:endParaRPr lang="en-US" sz="2000" dirty="0"/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Primitive Obsession</a:t>
            </a:r>
            <a:r>
              <a:rPr lang="en-US" sz="2000" dirty="0"/>
              <a:t> (</a:t>
            </a:r>
            <a:r>
              <a:rPr lang="ru-RU" sz="2000" dirty="0"/>
              <a:t>Одержимость элементарными типами</a:t>
            </a:r>
            <a:r>
              <a:rPr lang="en-US" sz="2000" dirty="0"/>
              <a:t>):</a:t>
            </a:r>
            <a:endParaRPr lang="ru-RU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Использование элементарных типов вместо объектов для небольших задач (например, валюта, диапазоны, специальные строки для телефонных номеров и т. п.)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Использование констант для кодирования какой-то информации (например, константа USER_ADMIN_ROLE = 1 для обозначения пользователей с ролью администратора)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Применимо только для ООП-центрированного подхода!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133DCFA-5D07-6686-3123-DED12B6119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454336" y="0"/>
            <a:ext cx="1737663" cy="30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71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EF92D-F515-CAE5-2D07-D3692476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Long Method</a:t>
            </a:r>
            <a:br>
              <a:rPr lang="ru-RU" sz="4400" dirty="0"/>
            </a:br>
            <a:r>
              <a:rPr lang="ru-RU" sz="4400" dirty="0"/>
              <a:t>Длинный метод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4C0B04-BD75-AA06-670E-AE6B3EE70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769" y="1793726"/>
            <a:ext cx="5181600" cy="3448124"/>
          </a:xfrm>
        </p:spPr>
        <p:txBody>
          <a:bodyPr>
            <a:normAutofit fontScale="70000" lnSpcReduction="20000"/>
          </a:bodyPr>
          <a:lstStyle/>
          <a:p>
            <a:pPr marL="114300" indent="0">
              <a:lnSpc>
                <a:spcPct val="120000"/>
              </a:lnSpc>
              <a:buNone/>
            </a:pPr>
            <a:r>
              <a:rPr lang="ru-RU" sz="31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 marL="342900">
              <a:lnSpc>
                <a:spcPct val="120000"/>
              </a:lnSpc>
            </a:pPr>
            <a:r>
              <a:rPr lang="ru-RU" dirty="0"/>
              <a:t>Метод содержит слишком большое число строк кода. Метрики могут быть различными: &gt; 10 строк, &gt; 1 экрана</a:t>
            </a:r>
          </a:p>
          <a:p>
            <a:pPr marL="342900">
              <a:lnSpc>
                <a:spcPct val="120000"/>
              </a:lnSpc>
            </a:pPr>
            <a:r>
              <a:rPr lang="ru-RU" dirty="0"/>
              <a:t>Хочется добавить комментарии к определенным строкам кода</a:t>
            </a:r>
          </a:p>
          <a:p>
            <a:pPr marL="342900">
              <a:lnSpc>
                <a:spcPct val="120000"/>
              </a:lnSpc>
            </a:pPr>
            <a:r>
              <a:rPr lang="ru-RU" dirty="0"/>
              <a:t>Причина: Мне нужно добавить всего две строки, не буду же я создавать для этого целый метод или новый класс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85A152-D491-7D4F-08C4-8B2DEF459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93726"/>
            <a:ext cx="5417288" cy="48795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Лечение: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Разбить метод/функцию на несколько.</a:t>
            </a:r>
            <a:br>
              <a:rPr lang="ru-RU" sz="2000" dirty="0"/>
            </a:br>
            <a:r>
              <a:rPr lang="ru-RU" sz="2000" dirty="0"/>
              <a:t>Использовать </a:t>
            </a:r>
            <a:r>
              <a:rPr lang="ru-RU" sz="2000" b="1" dirty="0"/>
              <a:t>Извлечение метода 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В случае, если не помогло – проанализировать сигнатуры метода, локальные переменные. Использовать методы рефакторинга: </a:t>
            </a:r>
            <a:r>
              <a:rPr lang="ru-RU" sz="2000" b="1" dirty="0"/>
              <a:t>Замена переменных вызовом метода</a:t>
            </a:r>
            <a:r>
              <a:rPr lang="ru-RU" sz="2000" dirty="0"/>
              <a:t>, </a:t>
            </a:r>
            <a:r>
              <a:rPr lang="ru-RU" sz="2000" b="1" dirty="0"/>
              <a:t>Замена параметров </a:t>
            </a:r>
            <a:r>
              <a:rPr lang="ru-RU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объектом</a:t>
            </a: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ередача всего объекта</a:t>
            </a: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Замена метода объектом- методом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 циклы и условные операторы. Использовать: </a:t>
            </a:r>
            <a:r>
              <a:rPr lang="ru-RU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Извлечение метода для циклов</a:t>
            </a:r>
            <a:r>
              <a:rPr lang="ru-RU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Декомпозицию условного оператора</a:t>
            </a:r>
            <a:endParaRPr lang="ru-RU" sz="2000" b="1" kern="0" dirty="0">
              <a:solidFill>
                <a:srgbClr val="000000"/>
              </a:solidFill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68B6703C-1B77-C629-53AC-AEEF27D9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0325" y="152875"/>
            <a:ext cx="2675468" cy="16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9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BA469-9DA0-528F-5579-61EBC5EE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Extract Method</a:t>
            </a:r>
            <a:br>
              <a:rPr lang="en-US" sz="4400" dirty="0"/>
            </a:br>
            <a:r>
              <a:rPr lang="ru-RU" sz="4400" dirty="0"/>
              <a:t>Извлечение метода</a:t>
            </a:r>
            <a:endParaRPr lang="ru-RU" dirty="0"/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B7FAA99F-A77B-379F-A3F0-05BC859C6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5702" y="2590112"/>
            <a:ext cx="4953482" cy="2813990"/>
          </a:xfrm>
        </p:spPr>
      </p:pic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F6F3CC1C-1468-7E99-E97D-D103D61762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24" y="2587752"/>
            <a:ext cx="5348316" cy="2816352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6FC9A9B8-9597-9BE7-CDEE-027AA78D1683}"/>
              </a:ext>
            </a:extLst>
          </p:cNvPr>
          <p:cNvSpPr/>
          <p:nvPr/>
        </p:nvSpPr>
        <p:spPr>
          <a:xfrm>
            <a:off x="6033672" y="3836006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118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BA469-9DA0-528F-5579-61EBC5EE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Replace Temp with Query</a:t>
            </a:r>
            <a:br>
              <a:rPr lang="ru-RU" sz="4400" dirty="0"/>
            </a:br>
            <a:r>
              <a:rPr lang="ru-RU" sz="4400" dirty="0"/>
              <a:t>Замена переменной вызовом метода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F988AD0-F337-C13C-7D2A-659C852250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499" y="2313231"/>
            <a:ext cx="5560285" cy="2853129"/>
          </a:xfr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DB8CEF94-B122-8FEF-0A61-E44DF55946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300" y="2313231"/>
            <a:ext cx="4803875" cy="2853129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0C746C41-F7F5-EF4D-31C7-AF2DB20B6061}"/>
              </a:ext>
            </a:extLst>
          </p:cNvPr>
          <p:cNvSpPr/>
          <p:nvPr/>
        </p:nvSpPr>
        <p:spPr>
          <a:xfrm>
            <a:off x="6168655" y="3691352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97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8B52-F37B-BFD9-B870-AD320323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Parameter with Method Call</a:t>
            </a:r>
            <a:br>
              <a:rPr lang="ru-RU" dirty="0"/>
            </a:br>
            <a:r>
              <a:rPr lang="ru-RU" dirty="0"/>
              <a:t>Замена параметра вызовом метода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230E637-CCD2-1861-046C-80B3C04688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571" y="3047776"/>
            <a:ext cx="6054166" cy="1533368"/>
          </a:xfr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49655D34-D4A3-CF88-89D4-9816F75EFE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3864" y="3047776"/>
            <a:ext cx="4560453" cy="1533368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BA467223-629D-88E4-E274-4E92C519CB53}"/>
              </a:ext>
            </a:extLst>
          </p:cNvPr>
          <p:cNvSpPr/>
          <p:nvPr/>
        </p:nvSpPr>
        <p:spPr>
          <a:xfrm>
            <a:off x="6465627" y="3707098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40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5B0C2-E032-87BE-BF4C-70822CF8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Parameter Object</a:t>
            </a:r>
            <a:b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dirty="0"/>
              <a:t>Замена параметров объектом</a:t>
            </a:r>
          </a:p>
        </p:txBody>
      </p:sp>
      <p:pic>
        <p:nvPicPr>
          <p:cNvPr id="6146" name="Picture 2" descr="Introduce Parameter Object - Before">
            <a:extLst>
              <a:ext uri="{FF2B5EF4-FFF2-40B4-BE49-F238E27FC236}">
                <a16:creationId xmlns:a16="http://schemas.microsoft.com/office/drawing/2014/main" id="{2FB8ED3C-BCC2-E340-92EF-EC86668A31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902824"/>
            <a:ext cx="5181600" cy="21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roduce Parameter Object - After">
            <a:extLst>
              <a:ext uri="{FF2B5EF4-FFF2-40B4-BE49-F238E27FC236}">
                <a16:creationId xmlns:a16="http://schemas.microsoft.com/office/drawing/2014/main" id="{D47B8CF1-B5BE-D200-2FA4-9E9A02216CC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902824"/>
            <a:ext cx="5181600" cy="21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1B6D7-D3B8-F3BF-1363-10B494C13F19}"/>
              </a:ext>
            </a:extLst>
          </p:cNvPr>
          <p:cNvSpPr txBox="1"/>
          <p:nvPr/>
        </p:nvSpPr>
        <p:spPr>
          <a:xfrm>
            <a:off x="838200" y="5421086"/>
            <a:ext cx="658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6">
                    <a:lumMod val="50000"/>
                  </a:schemeClr>
                </a:solidFill>
              </a:rPr>
              <a:t>Применимо только для ООП-центрированного подхода!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055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5C795-0018-43D9-D229-93AA6417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Preserve Whole Object</a:t>
            </a:r>
            <a:br>
              <a:rPr lang="ru-RU" dirty="0"/>
            </a:br>
            <a:r>
              <a:rPr lang="ru-RU" dirty="0"/>
              <a:t>Передача всего объекта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45A4B9F-628C-E856-1C8F-C4C989988A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012" y="2819400"/>
            <a:ext cx="4906874" cy="1937657"/>
          </a:xfr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81C18DEC-07F4-EDB6-C034-BBFB823138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45" y="3010765"/>
            <a:ext cx="5463694" cy="1430606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C38F2CE1-CFFC-10CE-A89A-2488F6966E67}"/>
              </a:ext>
            </a:extLst>
          </p:cNvPr>
          <p:cNvSpPr/>
          <p:nvPr/>
        </p:nvSpPr>
        <p:spPr>
          <a:xfrm>
            <a:off x="5626135" y="3597159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70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FC43D-F188-F45C-94E1-5E7F3E38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Method with Method Object</a:t>
            </a:r>
            <a:br>
              <a:rPr lang="ru-RU" dirty="0"/>
            </a:br>
            <a:r>
              <a:rPr lang="ru-RU" dirty="0"/>
              <a:t>Замена метода объектом-методом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38253FF-0606-1C16-0B3D-26276E5BCA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829" y="2340428"/>
            <a:ext cx="4953000" cy="2830286"/>
          </a:xfr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AE62133E-4ED1-22AD-2FD9-DDF4A4A46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0117" y="1842827"/>
            <a:ext cx="4701654" cy="4699069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2559D03D-A6CA-72A2-7958-0AA606DB5D58}"/>
              </a:ext>
            </a:extLst>
          </p:cNvPr>
          <p:cNvSpPr/>
          <p:nvPr/>
        </p:nvSpPr>
        <p:spPr>
          <a:xfrm>
            <a:off x="6019800" y="3810224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85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17D2E-A0A5-046E-4BAF-EEFCF889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Decompose Conditional</a:t>
            </a:r>
            <a:br>
              <a:rPr lang="en-US" dirty="0"/>
            </a:br>
            <a:r>
              <a:rPr lang="ru-RU" dirty="0"/>
              <a:t>Декомпозиция условного оператора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05F1E90-528C-887A-1EC0-B73A3324AC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4314" y="2884938"/>
            <a:ext cx="4754752" cy="1850571"/>
          </a:xfrm>
        </p:spPr>
      </p:pic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4E3B6994-A53C-75FC-3BA5-5DD4BDD398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752" y="2873830"/>
            <a:ext cx="6183684" cy="1850570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727BEA3A-C8B9-13D7-ECFA-2A3507CC9B3C}"/>
              </a:ext>
            </a:extLst>
          </p:cNvPr>
          <p:cNvSpPr/>
          <p:nvPr/>
        </p:nvSpPr>
        <p:spPr>
          <a:xfrm>
            <a:off x="6586702" y="3619154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02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Рефакторь это. Наша команда перманентно пополняется, и… | by KODE | appkode  | Medium">
            <a:extLst>
              <a:ext uri="{FF2B5EF4-FFF2-40B4-BE49-F238E27FC236}">
                <a16:creationId xmlns:a16="http://schemas.microsoft.com/office/drawing/2014/main" id="{AB3B867C-61E1-4CEE-B2FB-CE501831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75851" y="1104863"/>
            <a:ext cx="6116149" cy="464827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0" name="Title 2">
            <a:extLst>
              <a:ext uri="{FF2B5EF4-FFF2-40B4-BE49-F238E27FC236}">
                <a16:creationId xmlns:a16="http://schemas.microsoft.com/office/drawing/2014/main" id="{132CC839-2254-4FF1-BFA9-3AC6F8B6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25" y="308082"/>
            <a:ext cx="4620972" cy="949251"/>
          </a:xfrm>
        </p:spPr>
        <p:txBody>
          <a:bodyPr anchor="ctr">
            <a:normAutofit/>
          </a:bodyPr>
          <a:lstStyle/>
          <a:p>
            <a:r>
              <a:rPr lang="ru-RU" sz="4000" dirty="0"/>
              <a:t>Рефакторинг кода</a:t>
            </a:r>
            <a:endParaRPr lang="en-US" sz="4000" dirty="0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59B9ABE2-353B-446D-9841-DBA9B3D7A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977" y="1314982"/>
            <a:ext cx="5528603" cy="5288701"/>
          </a:xfrm>
        </p:spPr>
        <p:txBody>
          <a:bodyPr>
            <a:noAutofit/>
          </a:bodyPr>
          <a:lstStyle/>
          <a:p>
            <a:r>
              <a:rPr lang="ru-RU" sz="2400" b="1" dirty="0"/>
              <a:t>Рефакторинг кода</a:t>
            </a:r>
            <a:r>
              <a:rPr lang="ru-RU" sz="2400" dirty="0"/>
              <a:t> — процесс улучшения кода без внесения изменений функциональности.</a:t>
            </a:r>
          </a:p>
          <a:p>
            <a:r>
              <a:rPr lang="ru-RU" sz="2400" b="1" dirty="0">
                <a:solidFill>
                  <a:schemeClr val="accent2">
                    <a:lumMod val="75000"/>
                  </a:schemeClr>
                </a:solidFill>
              </a:rPr>
              <a:t>Грязный код: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появляется в процессе частых изменений;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низкая квалификация, лень;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источник ошибок и непредсказуемого поведения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>
              <a:spcBef>
                <a:spcPts val="800"/>
              </a:spcBef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Чистый код: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легкость чтения, понимания и поддержки;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снижение вероятности появления ошибок;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упрощение отлова и исправления ошибок;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144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7DD66-1867-1E83-1D8E-37B49FB1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 Parameter List</a:t>
            </a:r>
            <a:br>
              <a:rPr lang="ru-RU" dirty="0"/>
            </a:br>
            <a:r>
              <a:rPr lang="ru-RU" dirty="0"/>
              <a:t>Длинный список параметров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71CE9-7113-D8AD-4C3B-28FC5BFE0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3871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Количество параметров метода больше 3-4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Объединение нескольких вариантов алгоритмов в одном методе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Попытка уменьшить связность классов</a:t>
            </a:r>
            <a:r>
              <a:rPr lang="en-US" sz="2200" dirty="0"/>
              <a:t>/</a:t>
            </a:r>
            <a:r>
              <a:rPr lang="ru-RU" sz="2200" dirty="0"/>
              <a:t>методов</a:t>
            </a:r>
          </a:p>
          <a:p>
            <a:pPr lvl="1"/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95542-591D-289F-BC71-DF00AC0C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1597"/>
            <a:ext cx="5181600" cy="46712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Лечение:</a:t>
            </a:r>
            <a:endParaRPr lang="en-US" sz="2400" b="1" dirty="0">
              <a:solidFill>
                <a:srgbClr val="44444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200" dirty="0"/>
              <a:t>Если данные, передаваемые в метод, можно получить путём вызова метода другого объекта, применяем </a:t>
            </a:r>
            <a:r>
              <a:rPr lang="ru-RU" sz="2200" b="1" dirty="0"/>
              <a:t>Замену параметра вызовом метода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200" dirty="0"/>
              <a:t>Вместо того чтобы передавать группу данных, полученных из другого объекта в качестве параметров, в метод можно передать сам объект, используя </a:t>
            </a:r>
            <a:r>
              <a:rPr lang="ru-RU" sz="2200" b="1" dirty="0"/>
              <a:t>Передачу всего объекта</a:t>
            </a:r>
            <a:r>
              <a:rPr lang="ru-RU" sz="2200" dirty="0"/>
              <a:t>.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200" dirty="0"/>
              <a:t>Если есть несколько несвязанных элементов данных, иногда их можно объединить в один объект-параметр, применив </a:t>
            </a:r>
            <a:r>
              <a:rPr lang="ru-RU" sz="2200" b="1" dirty="0"/>
              <a:t>Замену параметров объектом</a:t>
            </a:r>
            <a:r>
              <a:rPr lang="ru-RU" sz="2200" dirty="0"/>
              <a:t>.</a:t>
            </a:r>
            <a:endParaRPr lang="ru-RU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C2ABD6A-D6EC-903E-5595-CD8DA7FD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8017" y="4507354"/>
            <a:ext cx="3613622" cy="216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3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7467F-E50E-F309-BD3E-095DB848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en-US" sz="4900" dirty="0"/>
              <a:t>Data Clumps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sz="4900" dirty="0"/>
              <a:t>Группы данных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D168-5681-C606-0B6D-9F7473D64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1195"/>
            <a:ext cx="5181600" cy="262470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31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20000"/>
              </a:lnSpc>
            </a:pPr>
            <a:r>
              <a:rPr lang="ru-RU" sz="2900" dirty="0"/>
              <a:t>В разных частях кода встречаются одинаковые группы переменных. Пример: параметры подключения к базе данных или другие настройки</a:t>
            </a:r>
          </a:p>
          <a:p>
            <a:pPr>
              <a:lnSpc>
                <a:spcPct val="120000"/>
              </a:lnSpc>
            </a:pPr>
            <a:r>
              <a:rPr lang="ru-RU" sz="2900" dirty="0"/>
              <a:t>Причина – плохая структурированность программы, </a:t>
            </a:r>
            <a:r>
              <a:rPr lang="en-US" sz="2900" dirty="0"/>
              <a:t>copy/paste</a:t>
            </a:r>
            <a:endParaRPr lang="ru-RU" sz="2900" dirty="0"/>
          </a:p>
          <a:p>
            <a:pPr lvl="1"/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  <a:p>
            <a:pPr lvl="1"/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F3EBA1-D0A2-1A28-1CBD-981A83E8E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100" b="1" dirty="0">
                <a:solidFill>
                  <a:srgbClr val="444444"/>
                </a:solidFill>
              </a:rPr>
              <a:t>Лечение</a:t>
            </a:r>
          </a:p>
          <a:p>
            <a:pPr>
              <a:lnSpc>
                <a:spcPct val="120000"/>
              </a:lnSpc>
            </a:pPr>
            <a:r>
              <a:rPr lang="ru-RU" dirty="0"/>
              <a:t>Использовать </a:t>
            </a:r>
            <a:r>
              <a:rPr lang="ru-RU" b="1" dirty="0"/>
              <a:t>Извлечение класса</a:t>
            </a:r>
            <a:r>
              <a:rPr lang="ru-RU" dirty="0"/>
              <a:t> для повторяющихся групп переменных</a:t>
            </a:r>
          </a:p>
          <a:p>
            <a:pPr>
              <a:lnSpc>
                <a:spcPct val="120000"/>
              </a:lnSpc>
            </a:pPr>
            <a:r>
              <a:rPr lang="ru-RU" dirty="0"/>
              <a:t>Использовать </a:t>
            </a:r>
            <a:r>
              <a:rPr lang="ru-RU" b="1" dirty="0"/>
              <a:t>Замену параметров объектом</a:t>
            </a:r>
            <a:r>
              <a:rPr lang="ru-RU" dirty="0"/>
              <a:t> при передаче в функции</a:t>
            </a:r>
            <a:r>
              <a:rPr lang="en-US" dirty="0"/>
              <a:t>/</a:t>
            </a:r>
            <a:r>
              <a:rPr lang="ru-RU" dirty="0"/>
              <a:t>методы</a:t>
            </a:r>
          </a:p>
          <a:p>
            <a:pPr>
              <a:lnSpc>
                <a:spcPct val="120000"/>
              </a:lnSpc>
            </a:pPr>
            <a:r>
              <a:rPr lang="ru-RU" dirty="0"/>
              <a:t>Передавать в методы объект вместо отдельных полей (в этом поможет </a:t>
            </a:r>
            <a:r>
              <a:rPr lang="ru-RU" b="1" dirty="0"/>
              <a:t>Передача всего объекта</a:t>
            </a:r>
            <a:r>
              <a:rPr lang="ru-RU" dirty="0"/>
              <a:t>)</a:t>
            </a:r>
          </a:p>
          <a:p>
            <a:pPr>
              <a:lnSpc>
                <a:spcPct val="120000"/>
              </a:lnSpc>
            </a:pPr>
            <a:r>
              <a:rPr lang="ru-RU" dirty="0"/>
              <a:t>Проверить код, который использует группы переменных. Возможно его стоит перенести в методы нового класса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D568C33-B36F-D1EF-275E-826A9C34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503" y="4482992"/>
            <a:ext cx="3574324" cy="214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98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4251E-906D-9433-CC17-EADC0F44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338698"/>
            <a:ext cx="10134600" cy="672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Code Smells</a:t>
            </a:r>
            <a:r>
              <a:rPr lang="ru-RU" sz="4000" dirty="0">
                <a:solidFill>
                  <a:srgbClr val="002060"/>
                </a:solidFill>
              </a:rPr>
              <a:t>: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Dispensables</a:t>
            </a:r>
            <a:r>
              <a:rPr lang="ru-RU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4000" dirty="0"/>
              <a:t>(Замусориватели)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96608-94A5-CCAD-D2D2-26C9E92B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629" y="1131690"/>
            <a:ext cx="10134600" cy="5595681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>
              <a:buNone/>
            </a:pPr>
            <a:r>
              <a:rPr lang="ru-RU" sz="2000" dirty="0"/>
              <a:t>Что-то бесполезное и лишнее, от чего можно было бы избавиться, сделав код чище, эффективней и проще для понимания</a:t>
            </a:r>
          </a:p>
          <a:p>
            <a:pPr marL="342900">
              <a:lnSpc>
                <a:spcPct val="100000"/>
              </a:lnSpc>
            </a:pPr>
            <a:r>
              <a:rPr lang="en-US" sz="2000" b="1" dirty="0"/>
              <a:t>Comments</a:t>
            </a:r>
            <a:r>
              <a:rPr lang="ru-RU" sz="2000" b="1" dirty="0"/>
              <a:t> </a:t>
            </a:r>
            <a:r>
              <a:rPr lang="ru-RU" sz="2000" dirty="0"/>
              <a:t>(Лишние комментарии</a:t>
            </a:r>
            <a:r>
              <a:rPr lang="ru-RU" sz="2000" b="1" dirty="0"/>
              <a:t>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Код содержит множество поясняющих комментариев.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Duplicate Code </a:t>
            </a:r>
            <a:r>
              <a:rPr lang="ru-RU" sz="2000" dirty="0"/>
              <a:t>(Дублирующийся код)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Два фрагмента кода выглядят почти одинаковыми.</a:t>
            </a:r>
            <a:endParaRPr lang="en-US" sz="2000" dirty="0"/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Lazy Class</a:t>
            </a:r>
            <a:endParaRPr lang="en-US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Класс, который почти ничего не делает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Класс создавался в расчёте на будущие разработки, до которых руки так и не дошли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Data Class</a:t>
            </a:r>
            <a:endParaRPr lang="en-US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Класс содержит только данные, но не методы работы с ними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Dead Code</a:t>
            </a:r>
            <a:r>
              <a:rPr lang="ru-RU" sz="2000" dirty="0"/>
              <a:t> (Мёртвый код)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Переменная, параметр, поле, метод или класс больше не используются (чаще всего потому, что устарели).</a:t>
            </a:r>
            <a:endParaRPr lang="en-US" sz="2000" dirty="0"/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Speculative Generality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Класс, метод, поле или параметр не используются так как создавались «про запас»</a:t>
            </a:r>
            <a:endParaRPr lang="en-US" sz="2000" dirty="0"/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B6870B90-FFED-50F7-91B1-C341027472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2432" y="0"/>
            <a:ext cx="2099568" cy="367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85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7467F-E50E-F309-BD3E-095DB848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en-US" sz="4900" dirty="0"/>
              <a:t>Comments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sz="4900" dirty="0"/>
              <a:t>Комментарии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D168-5681-C606-0B6D-9F7473D64B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10000"/>
              </a:lnSpc>
            </a:pPr>
            <a:r>
              <a:rPr lang="ru-RU" sz="2200" dirty="0"/>
              <a:t>Код содержит множество поясняющих комментариев.</a:t>
            </a:r>
          </a:p>
          <a:p>
            <a:pPr>
              <a:lnSpc>
                <a:spcPct val="110000"/>
              </a:lnSpc>
            </a:pPr>
            <a:r>
              <a:rPr lang="ru-RU" sz="2200" dirty="0"/>
              <a:t>Причина: комментарии играют роль «дезодоранта», т.е. пытаются заглушить «дурной запах» недостаточно проработанного кода.</a:t>
            </a:r>
          </a:p>
          <a:p>
            <a:pPr lvl="1"/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  <a:p>
            <a:pPr lvl="1"/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F3EBA1-D0A2-1A28-1CBD-981A83E8E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9457"/>
            <a:ext cx="5715000" cy="5584372"/>
          </a:xfrm>
          <a:noFill/>
        </p:spPr>
        <p:txBody>
          <a:bodyPr wrap="square"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Лечение</a:t>
            </a:r>
          </a:p>
          <a:p>
            <a:r>
              <a:rPr lang="ru-RU" sz="2000" dirty="0"/>
              <a:t>Лучший комментарий — это хорошее название метода или класса</a:t>
            </a:r>
          </a:p>
          <a:p>
            <a:r>
              <a:rPr lang="ru-RU" sz="2000" dirty="0"/>
              <a:t>Сложные выражения лучше разбить на понятные подвыражения с помощью </a:t>
            </a:r>
            <a:r>
              <a:rPr lang="ru-RU" sz="2000" b="1" dirty="0"/>
              <a:t>Извлечения переменной</a:t>
            </a:r>
          </a:p>
          <a:p>
            <a:r>
              <a:rPr lang="ru-RU" sz="2000" dirty="0"/>
              <a:t>Если комментарий поясняет целый блок кода, возможно, этот блок можно извлечь в отдельный метод с помощью </a:t>
            </a:r>
            <a:r>
              <a:rPr lang="ru-RU" sz="2000" b="1" dirty="0"/>
              <a:t>Извлечения метода</a:t>
            </a:r>
          </a:p>
          <a:p>
            <a:r>
              <a:rPr lang="ru-RU" sz="2000" dirty="0"/>
              <a:t>Если метод уже выделен, но для объяснения его действия по-прежнему нужен комментарий, дайте методу новое не требующее комментария название</a:t>
            </a:r>
          </a:p>
          <a:p>
            <a:r>
              <a:rPr lang="ru-RU" sz="2000" dirty="0"/>
              <a:t>Если требуется описать какие-то правила, касающиеся правильной работы метода, попробовать </a:t>
            </a:r>
            <a:r>
              <a:rPr lang="ru-RU" sz="2000" b="1" dirty="0"/>
              <a:t>Введение проверки утверждения</a:t>
            </a:r>
          </a:p>
          <a:p>
            <a:pPr lvl="1"/>
            <a:endParaRPr lang="ru-RU" sz="1800" dirty="0">
              <a:solidFill>
                <a:srgbClr val="444444"/>
              </a:solidFill>
              <a:latin typeface="PT Sans" panose="020B0503020203020204" pitchFamily="34" charset="-52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BD04CB7-475A-78E4-5614-23F2308A5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329" y="4565067"/>
            <a:ext cx="3531271" cy="211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32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B87D9-C097-96A4-14B2-F6131172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en-US" dirty="0"/>
              <a:t>Extract Variable</a:t>
            </a:r>
            <a:br>
              <a:rPr lang="ru-RU" dirty="0"/>
            </a:br>
            <a:r>
              <a:rPr lang="ru-RU" dirty="0"/>
              <a:t>Извлечение переменной</a:t>
            </a:r>
            <a:br>
              <a:rPr lang="ru-RU" dirty="0"/>
            </a:br>
            <a:endParaRPr lang="ru-RU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349A206-A81E-C4C3-CAF5-9F0A1446C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34" y="2971800"/>
            <a:ext cx="5402460" cy="1796143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1778248B-11BF-43FB-76D8-ABD906959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7292" y="2971801"/>
            <a:ext cx="5402453" cy="1796142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F517C31-8907-758E-D59B-46D9931BE915}"/>
              </a:ext>
            </a:extLst>
          </p:cNvPr>
          <p:cNvSpPr/>
          <p:nvPr/>
        </p:nvSpPr>
        <p:spPr>
          <a:xfrm>
            <a:off x="5779827" y="3775425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05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C18CE-870F-01FD-F1BD-F704A958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Introduce Assertion</a:t>
            </a:r>
            <a:br>
              <a:rPr lang="ru-RU" sz="4000" dirty="0"/>
            </a:br>
            <a:r>
              <a:rPr lang="ru-RU" sz="4000" dirty="0"/>
              <a:t>Введение проверки утверждения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C526D67-D244-9A9C-F0A2-BBED3C1164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79" y="3048000"/>
            <a:ext cx="5489997" cy="1556657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5C440067-3FE5-C5E8-992E-1965738D2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4965" y="3048001"/>
            <a:ext cx="5587291" cy="1556658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BA884B96-1AAC-152D-C0B6-3972A61239B2}"/>
              </a:ext>
            </a:extLst>
          </p:cNvPr>
          <p:cNvSpPr/>
          <p:nvPr/>
        </p:nvSpPr>
        <p:spPr>
          <a:xfrm>
            <a:off x="5791203" y="3667511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60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7467F-E50E-F309-BD3E-095DB848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en-US" sz="4900" dirty="0"/>
              <a:t>Duplicate Code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sz="4900" dirty="0"/>
              <a:t>Дублирование кода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D168-5681-C606-0B6D-9F7473D64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65914" cy="30838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Два фрагмента кода выглядят почти одинаково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 проекте работает несколько человек, причём над разными его частями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Код продублирован из-за сроков сдачи проекта (некогда было думать, </a:t>
            </a:r>
            <a:r>
              <a:rPr lang="en-US" sz="2000" dirty="0"/>
              <a:t>copy/paste </a:t>
            </a:r>
            <a:r>
              <a:rPr lang="ru-RU" sz="2000" dirty="0"/>
              <a:t>быстрее)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Лень</a:t>
            </a:r>
          </a:p>
          <a:p>
            <a:pPr lvl="1"/>
            <a:endParaRPr lang="ru-RU" sz="1800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F3EBA1-D0A2-1A28-1CBD-981A83E8E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2450"/>
            <a:ext cx="5638800" cy="4912632"/>
          </a:xfrm>
        </p:spPr>
        <p:txBody>
          <a:bodyPr lIns="90000"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Использовать извлечение метода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Присутствует череда условных операторов, которые исполняют один и тот же код и отличаются только условиями, следует объединить эти операторы в один с общим условием с помощью объединения условных операторов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Один и тот же код выполняется во всех ветках условного оператора: необходимо вынести одинаковый код за пределы условного оператора с помощью объединения дублирующихся фрагментов в условных операторах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C8AB536-4C59-8341-1A28-969DE3786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85" b="13581"/>
          <a:stretch/>
        </p:blipFill>
        <p:spPr bwMode="auto">
          <a:xfrm>
            <a:off x="1524000" y="4989141"/>
            <a:ext cx="4027714" cy="186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4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Consolidate Conditional Expression</a:t>
            </a:r>
            <a:br>
              <a:rPr lang="ru-RU" dirty="0"/>
            </a:br>
            <a:r>
              <a:rPr lang="ru-RU" dirty="0"/>
              <a:t>Объединение условных операторов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480C8C-A85C-45B9-A10A-2BA1D484C6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180" y="2402996"/>
            <a:ext cx="4932450" cy="3396343"/>
          </a:xfr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9D599C0-FC63-499F-1B4B-EF2C9BFE9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369" y="2570970"/>
            <a:ext cx="4974401" cy="2240516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5AFDF3A5-6C6D-DAEE-BE7D-B6ED01E60CC7}"/>
              </a:ext>
            </a:extLst>
          </p:cNvPr>
          <p:cNvSpPr/>
          <p:nvPr/>
        </p:nvSpPr>
        <p:spPr>
          <a:xfrm>
            <a:off x="5779827" y="3719030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6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FFB92-F2BD-24A2-0619-6FD04C95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9971"/>
          </a:xfrm>
        </p:spPr>
        <p:txBody>
          <a:bodyPr>
            <a:noAutofit/>
          </a:bodyPr>
          <a:lstStyle/>
          <a:p>
            <a:r>
              <a:rPr lang="en-US" sz="4000" dirty="0"/>
              <a:t>Consolidate Duplicate Conditional Fragments</a:t>
            </a:r>
            <a:br>
              <a:rPr lang="ru-RU" sz="4000" dirty="0"/>
            </a:br>
            <a:r>
              <a:rPr lang="ru-RU" sz="3600" dirty="0"/>
              <a:t>Объединение дублирующихся фрагментов в условных операторах</a:t>
            </a:r>
            <a:endParaRPr lang="ru-RU" sz="40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635FA21-8850-EEE6-34B5-1DA7AF166F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007" y="2528088"/>
            <a:ext cx="3600993" cy="2572137"/>
          </a:xfr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36F05F86-666C-CB10-638F-5D71534738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8257" y="2528088"/>
            <a:ext cx="3516086" cy="2326942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9A2A303D-A95F-915C-54F9-B1B633789866}"/>
              </a:ext>
            </a:extLst>
          </p:cNvPr>
          <p:cNvSpPr/>
          <p:nvPr/>
        </p:nvSpPr>
        <p:spPr>
          <a:xfrm>
            <a:off x="5779827" y="3597658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625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7467F-E50E-F309-BD3E-095DB848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900" dirty="0"/>
              <a:t>Dead Code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sz="4900" dirty="0"/>
              <a:t>Мёртвый код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D168-5681-C606-0B6D-9F7473D64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9532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Переменная, параметр, поле, метод или класс больше не используются (чаще всего потому, что устарели).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Требования к программному продукту изменились, либо были внесены какие-то корректировки, но чистка старого кода так и не была проведена.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F3EBA1-D0A2-1A28-1CBD-981A83E8E3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Использовать </a:t>
            </a:r>
            <a:r>
              <a:rPr lang="en-US" sz="2000" dirty="0"/>
              <a:t>IDE </a:t>
            </a:r>
            <a:r>
              <a:rPr lang="ru-RU" sz="2000" dirty="0"/>
              <a:t>для автоматического обнаружения неиспользуемого кода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Удалить все что не нужно)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063468A-7C94-B585-30C3-A3D2CD5E9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5514" y="4577607"/>
            <a:ext cx="3581399" cy="2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3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3A53A-2B4D-A167-B832-4DF0F5DA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509"/>
          </a:xfrm>
        </p:spPr>
        <p:txBody>
          <a:bodyPr/>
          <a:lstStyle/>
          <a:p>
            <a:r>
              <a:rPr lang="ru-RU" dirty="0"/>
              <a:t>Зачем нужен рефакторинг?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7D5342-3B01-8428-7DC5-70C25766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67"/>
            <a:ext cx="11119338" cy="50157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000" dirty="0"/>
              <a:t>Зачем нужен курс специалисту мы предлагаем Вам этот тренинг как простой понятный инструмент повышения стабильности процесса и повышения качества продукта более 50 времени мастер класса мы отводим на упражнения, где вы будете писать код что входит в курс модульные тесты ключевой способ не бояться изменений требований и постоянно держать качество и поддерживаемость продукта на высоте а это напрямую влияет на Ваши вовлеченность и мотивацию резко повышая их </a:t>
            </a:r>
            <a:r>
              <a:rPr lang="en" sz="2000" dirty="0"/>
              <a:t>test driven development </a:t>
            </a:r>
            <a:r>
              <a:rPr lang="ru-RU" sz="2000" dirty="0"/>
              <a:t>изначально заточен на решение задачи длительной поддержки проекта и по нашим наблюдениям после внедрения </a:t>
            </a:r>
            <a:r>
              <a:rPr lang="en-US" sz="2000" dirty="0"/>
              <a:t>TDD</a:t>
            </a:r>
            <a:r>
              <a:rPr lang="en" sz="2000" dirty="0"/>
              <a:t> </a:t>
            </a:r>
            <a:r>
              <a:rPr lang="ru-RU" sz="2000" dirty="0"/>
              <a:t>разработчики обычно вздыхают полной грудью Типовые муторные проблемы с воспроизводством дефектов и внесением изменений становятся гораздо менее значимыми Вы сразу и автоматически получаете понятный поддерживаемый дизайн и глубокое покрытие тестами Время проведенное в дебаге стремится к нулю баги перестают быть проблемой поскольку каждую вновь найденную проблему можно будет закрепить тестом и больше к ней не возвращаться автоматические тесты так же замещают ручную работу по проверке того или иного функционала перед тем, как отдать ее на финальное тестирование практика </a:t>
            </a:r>
            <a:r>
              <a:rPr lang="en" sz="2000" dirty="0"/>
              <a:t>TDD </a:t>
            </a:r>
            <a:r>
              <a:rPr lang="ru-RU" sz="2000" dirty="0"/>
              <a:t>позволяет вспомнить давно забытое чувство когда после завершения очередного шага разработки все заводится без проблем и с первого раза И поначалу это может с непривычки даже пугать, но потом Вы привыкнете к этому ощущению драйва и «потока» и уже не сможете писать код, не начав с теста применяя рефакторинг можно значительно повысить гибкость системы при изменении требований и значительно снизить силы на поддержку и больше внимания уделять новому функционалу Согласитесь, разработчику всегда гораздо более комфортно работать с чистым понятным кодом, и это резко повышает продуктивность команды Помимо всего прочего, новые практики помогу команде вырасти в техническом плане, перейти на "следующий уровень" Парная работа обязательно будет способствовать быстрому распространению знаний и удачных подходов.</a:t>
            </a:r>
          </a:p>
        </p:txBody>
      </p:sp>
    </p:spTree>
    <p:extLst>
      <p:ext uri="{BB962C8B-B14F-4D97-AF65-F5344CB8AC3E}">
        <p14:creationId xmlns:p14="http://schemas.microsoft.com/office/powerpoint/2010/main" val="1221897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0BE02-12D4-6B4C-0BF3-388C9B7B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 на микро-уровне для </a:t>
            </a:r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96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91006-E36E-AEB8-EF98-0043AFE9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/>
              <a:t>Сокращаем уровни вложенности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68EF0-6AE3-8A24-4995-A681D3A9F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1566" cy="43034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Начнем с простого. Вместо использования вложенных операторов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if,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как в данном примере, просто объедините их в один.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Сокращаем цикломатическую сложность.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b="1" i="0" dirty="0">
                <a:effectLst/>
                <a:latin typeface="Calibri" panose="020F0502020204030204" pitchFamily="34" charset="0"/>
                <a:hlinkClick r:id="rId2"/>
              </a:rPr>
              <a:t>The Zen of Python</a:t>
            </a:r>
            <a:r>
              <a:rPr lang="en" sz="2000" b="1" i="0" dirty="0">
                <a:effectLst/>
                <a:latin typeface="Calibri" panose="020F0502020204030204" pitchFamily="34" charset="0"/>
              </a:rPr>
              <a:t>: </a:t>
            </a:r>
            <a:r>
              <a:rPr lang="en" sz="2000" dirty="0"/>
              <a:t>“Flat is better than nested.”</a:t>
            </a:r>
            <a:endParaRPr lang="ru-RU" sz="2000" dirty="0"/>
          </a:p>
          <a:p>
            <a:pPr marL="0" indent="0">
              <a:buNone/>
            </a:pPr>
            <a:endParaRPr lang="en" sz="2000" b="1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" sz="2000" dirty="0">
              <a:effectLst/>
              <a:latin typeface="Lucida Console" panose="020B06090405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CFE069-C790-1FBE-0E64-2E3199CB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2090" y="1992993"/>
            <a:ext cx="2739170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8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E7662-EFE5-771D-8C7D-F2118AE6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/>
              <a:t>Используйте</a:t>
            </a:r>
            <a:r>
              <a:rPr lang="en" sz="4000"/>
              <a:t> any </a:t>
            </a:r>
            <a:r>
              <a:rPr lang="ru-RU" sz="4000"/>
              <a:t>вместо цикла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C12886-9F78-D037-B523-C44A4BCA8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02100" cy="43229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Здесь мы хотим проверить, есть ли хотя бы один положительный элемент в списке. 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Более длинное решение </a:t>
            </a:r>
            <a:r>
              <a:rPr lang="en-US" sz="2000" b="0" i="0" dirty="0">
                <a:effectLst/>
                <a:latin typeface="Calibri" panose="020F0502020204030204" pitchFamily="34" charset="0"/>
              </a:rPr>
              <a:t>—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 это перебрать все числа, проверить текущее число и затем прервать выполнение, когда условие станет истинным.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Но для этой задачи существует специальный метод в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Python —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функция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any.</a:t>
            </a:r>
            <a:br>
              <a:rPr lang="en" sz="2000" b="0" i="0" dirty="0">
                <a:effectLst/>
                <a:latin typeface="Calibri" panose="020F0502020204030204" pitchFamily="34" charset="0"/>
              </a:rPr>
            </a:br>
            <a:r>
              <a:rPr lang="en" sz="2000" b="0" i="0" dirty="0">
                <a:effectLst/>
                <a:latin typeface="Calibri" panose="020F0502020204030204" pitchFamily="34" charset="0"/>
              </a:rPr>
              <a:t>Any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возвращает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True,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если хотя бы один элемент итерируемого объекта является истинным. 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Это гораздо короче и более </a:t>
            </a:r>
            <a:r>
              <a:rPr lang="en-US" sz="2000" dirty="0">
                <a:latin typeface="Calibri" panose="020F0502020204030204" pitchFamily="34" charset="0"/>
              </a:rPr>
              <a:t>«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питоновски</a:t>
            </a:r>
            <a:r>
              <a:rPr lang="en-US" sz="2000" dirty="0">
                <a:latin typeface="Calibri" panose="020F0502020204030204" pitchFamily="34" charset="0"/>
              </a:rPr>
              <a:t>»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 по сравнению с ручным циклом.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B6C209-761B-FA62-89D5-C89C0DA54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2" y="2157248"/>
            <a:ext cx="501804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2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DCE97-C798-4D3A-D057-AE58DFD0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 dirty="0"/>
              <a:t>Выводим операторы за пределы циклов</a:t>
            </a:r>
            <a:br>
              <a:rPr lang="en-US" sz="4000" dirty="0"/>
            </a:br>
            <a:r>
              <a:rPr lang="en" sz="4000" dirty="0"/>
              <a:t>for / while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C1381C-97E2-87B5-6618-5D362B4F5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Calibri" panose="020F0502020204030204" pitchFamily="34" charset="0"/>
              </a:rPr>
              <a:t>Часто можно увидеть циклы, в которых переменная определяется внутри цикла, но никогда не изменяется. </a:t>
            </a: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Calibri" panose="020F0502020204030204" pitchFamily="34" charset="0"/>
              </a:rPr>
              <a:t>Это ненужные операции, поэтому просто вынесите ее из цикла, и тогда вам нужно будет создать ее только один раз.</a:t>
            </a:r>
            <a:endParaRPr lang="en" sz="2000" dirty="0">
              <a:latin typeface="Calibri" panose="020F0502020204030204" pitchFamily="34" charset="0"/>
            </a:endParaRPr>
          </a:p>
        </p:txBody>
      </p:sp>
      <p:pic>
        <p:nvPicPr>
          <p:cNvPr id="6" name="Рисунок 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F967C6B-5AEF-7801-5427-70F3DD6477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8955" y="2036693"/>
            <a:ext cx="5854845" cy="28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00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CB706-AAAE-99CE-BEDC-46BCD789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827"/>
            <a:ext cx="10515600" cy="146193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4000" dirty="0"/>
              <a:t>Удалите переменные, которые</a:t>
            </a:r>
            <a:r>
              <a:rPr lang="en-US" sz="4000" dirty="0"/>
              <a:t> </a:t>
            </a:r>
            <a:r>
              <a:rPr lang="ru-RU" sz="4000" dirty="0"/>
              <a:t>используются</a:t>
            </a:r>
            <a:br>
              <a:rPr lang="en-US" sz="4000" dirty="0"/>
            </a:br>
            <a:r>
              <a:rPr lang="ru-RU" sz="4000" dirty="0"/>
              <a:t>только один раз и сразу возвращаются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ED133-F821-7495-0E79-0ECA878DC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53815"/>
            <a:ext cx="5465710" cy="447322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Часто можно увидеть код, в котором переменная определяется внутри функции в конце, и через одну строку она сразу возвращается. </a:t>
            </a:r>
            <a:endParaRPr lang="en-US" b="0" i="0" dirty="0">
              <a:solidFill>
                <a:srgbClr val="050E17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Если понятно, что делает функция, просто верните результат напрямую. Это более кратко и избавляет от ненужной переменной. </a:t>
            </a:r>
            <a:endParaRPr lang="en-US" b="0" i="0" dirty="0">
              <a:solidFill>
                <a:srgbClr val="050E17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Однако иногда это может быть полезно, если не совсем понятно, что делает функция, и тогда вы можете дать своей последней переменной осмысленное имя и использовать ее в качестве самодокументирующегося кода.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5E80E0-E377-82C6-5527-0452360A1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0590" y="1905000"/>
            <a:ext cx="4333209" cy="384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2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98464-828A-7BD6-ECD6-17E6D7E4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 dirty="0"/>
              <a:t>Замените оператор </a:t>
            </a:r>
            <a:r>
              <a:rPr lang="en" sz="4000" dirty="0"/>
              <a:t>if </a:t>
            </a:r>
            <a:r>
              <a:rPr lang="ru-RU" sz="4000" dirty="0"/>
              <a:t>на тернарный оператор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52B084-8915-BF8C-0256-F72F8E54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Вместо использования оператора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if else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для установки значения переменной, вы можете установить его в одной строке с помощью выражения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if,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как показано ниже. 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Однако, стоит отметить, что эта техника рефакторинга вызывает некоторые споры. Некоторые люди по-прежнему предпочитают первый вариант, и это тоже нормально.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46A8A0-8DF6-C886-1427-1E529428FD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94196"/>
            <a:ext cx="4321629" cy="29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29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71EA1-5C1B-72A6-1D08-4DE6C384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86743"/>
            <a:ext cx="5994503" cy="1169914"/>
          </a:xfrm>
        </p:spPr>
        <p:txBody>
          <a:bodyPr>
            <a:normAutofit fontScale="90000"/>
          </a:bodyPr>
          <a:lstStyle/>
          <a:p>
            <a:r>
              <a:rPr lang="ru-RU" dirty="0"/>
              <a:t>Добавьте условие</a:t>
            </a:r>
            <a:r>
              <a:rPr lang="en-US" dirty="0"/>
              <a:t> </a:t>
            </a:r>
            <a:r>
              <a:rPr lang="ru-RU" dirty="0"/>
              <a:t>для</a:t>
            </a:r>
            <a:br>
              <a:rPr lang="ru-RU" dirty="0"/>
            </a:br>
            <a:r>
              <a:rPr lang="ru-RU" dirty="0"/>
              <a:t>досрочного выхода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2D238C-777F-FF80-7EBF-95D66D5FE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54" y="1676400"/>
            <a:ext cx="5896531" cy="5045144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При просмотре этого кода сложно быстро понять, что происходит. Здесь есть несколько операторов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if-else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и много отступов. </a:t>
            </a:r>
            <a:endParaRPr lang="en-US" sz="1900" b="0" i="0" dirty="0">
              <a:solidFill>
                <a:srgbClr val="050E17"/>
              </a:solidFill>
              <a:effectLst/>
              <a:latin typeface="Calibri" panose="020F0502020204030204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Если присмотреться, можно заметить, что первый оператор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if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охватывает почти весь код функции, и только в конце у нас есть соответствующая ветка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else,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где мы просто возвращаем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False.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Мы можем взять этот блок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else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и переместить его в самое начало. Это также известно как охранное условие. Таким образом, если условие не выполняется, мы не выполняем оставшуюся часть кода функции.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Мы избавились от одной ветки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else,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и теперь во всем коде на один уровень отступов меньше. Это выглядит намного аккуратнее и проще для понимания.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B0D9E2-DA4D-1BAB-6208-62742EDD01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3919" y="0"/>
            <a:ext cx="5658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8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71EA1-5C1B-72A6-1D08-4DE6C384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95" y="87889"/>
            <a:ext cx="6241164" cy="1341634"/>
          </a:xfrm>
        </p:spPr>
        <p:txBody>
          <a:bodyPr>
            <a:normAutofit/>
          </a:bodyPr>
          <a:lstStyle/>
          <a:p>
            <a:r>
              <a:rPr lang="ru-RU" sz="4000" dirty="0"/>
              <a:t>Переместите присваивания ближе к их использованию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2D238C-777F-FF80-7EBF-95D66D5FE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95" y="1517411"/>
            <a:ext cx="6348742" cy="5192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Это улучшенный код из предыдущего примера, но все еще требуется некоторое время, чтобы понять, что здесь происходит.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Итак, мы хотим проверить, должны ли мы надеть шляпу или нет.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Логика такова: 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если идет дождь, мы всегда говорим </a:t>
            </a:r>
            <a:r>
              <a:rPr lang="en" sz="2000" dirty="0"/>
              <a:t>True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если не идет дождь, мы говорим </a:t>
            </a:r>
            <a:r>
              <a:rPr lang="en" sz="2000" dirty="0"/>
              <a:t>True, </a:t>
            </a:r>
            <a:r>
              <a:rPr lang="ru-RU" sz="2000" dirty="0"/>
              <a:t>если шляпа стильная.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Один из простых способов, которыми мы можем значительно улучшить читаемость этой логики, - переместить присваивания ближе к их использованию.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Давайте получим погоду прямо перед оператором </a:t>
            </a:r>
            <a:r>
              <a:rPr lang="en" sz="2000" dirty="0"/>
              <a:t>if. </a:t>
            </a:r>
            <a:r>
              <a:rPr lang="ru-RU" sz="2000" dirty="0"/>
              <a:t>А теперь переменные моды и стиля нужны только в блоке </a:t>
            </a:r>
            <a:r>
              <a:rPr lang="en" sz="2000" dirty="0"/>
              <a:t>else, </a:t>
            </a:r>
            <a:r>
              <a:rPr lang="ru-RU" sz="2000" dirty="0"/>
              <a:t>так что переместите их вниз. Теперь должно быть намного понятнее, что происходит.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B0D9E2-DA4D-1BAB-6208-62742EDD01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842" y="28866"/>
            <a:ext cx="5456110" cy="68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4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894D1-C11F-D5C1-EB35-47E90591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374132"/>
            <a:ext cx="10515600" cy="1050948"/>
          </a:xfrm>
        </p:spPr>
        <p:txBody>
          <a:bodyPr>
            <a:normAutofit/>
          </a:bodyPr>
          <a:lstStyle/>
          <a:p>
            <a:r>
              <a:rPr lang="ru-RU" sz="4000" dirty="0"/>
              <a:t>Упрощайте проверки списков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61E237-7D10-D3CE-1FDB-ADB68E04F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8" y="1671568"/>
            <a:ext cx="6104964" cy="493093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вам нужно проверить наличие элементов в коллекции, например в списке, вам не нужно писать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noProof="1">
                <a:latin typeface="Consolas" panose="020B0609020204030204" pitchFamily="49" charset="0"/>
                <a:cs typeface="Consolas" panose="020B0609020204030204" pitchFamily="49" charset="0"/>
              </a:rPr>
              <a:t>if len(your_list) &gt;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 можете просто написать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noProof="1">
                <a:latin typeface="Consolas" panose="020B0609020204030204" pitchFamily="49" charset="0"/>
                <a:cs typeface="Consolas" panose="020B0609020204030204" pitchFamily="49" charset="0"/>
              </a:rPr>
              <a:t>if your_list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рекомендуемый способ в соответствии с </a:t>
            </a:r>
            <a:r>
              <a:rPr lang="en" sz="2000" dirty="0"/>
              <a:t>PEP 8 </a:t>
            </a:r>
            <a:r>
              <a:rPr lang="ru-RU" sz="2000" dirty="0"/>
              <a:t>и также известен как проверка истинности.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возможно, потому что в </a:t>
            </a:r>
            <a:r>
              <a:rPr lang="en" sz="2000" dirty="0"/>
              <a:t>Python </a:t>
            </a:r>
            <a:r>
              <a:rPr lang="ru-RU" sz="2000" dirty="0"/>
              <a:t>пустые последовательности и коллекции интерпретируются как </a:t>
            </a:r>
            <a:r>
              <a:rPr lang="en" sz="2000" dirty="0"/>
              <a:t>False.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Таким образом, это может быть применено к строкам, кортежам, спискам, словарям и множествам.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779B1F-5938-C393-B585-7D66040C9A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0082" y="2229539"/>
            <a:ext cx="5346818" cy="28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15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22436-FAD9-51B5-391D-F93288DA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 dirty="0"/>
              <a:t>Преобразовывайте циклы в генераторы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B333B-B998-3580-4B27-5248E819B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477" y="1768086"/>
            <a:ext cx="5095252" cy="29195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простых случаях для списков и словарей вместо циклов используйте списковые включения (</a:t>
            </a:r>
            <a:r>
              <a:rPr lang="en-US" sz="2000" dirty="0"/>
              <a:t>list comprehensions</a:t>
            </a:r>
            <a:r>
              <a:rPr lang="ru-RU" sz="2000" dirty="0"/>
              <a:t>)</a:t>
            </a:r>
            <a:r>
              <a:rPr lang="en-US" sz="2000" dirty="0"/>
              <a:t> —</a:t>
            </a:r>
            <a:r>
              <a:rPr lang="ru-RU" sz="2000" dirty="0"/>
              <a:t> это значительно короче / нагляднее и более </a:t>
            </a:r>
            <a:r>
              <a:rPr lang="en-US" sz="2000" dirty="0"/>
              <a:t>Python-way.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3D1856-B917-A683-FEC2-8789FAA89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632" y="1852169"/>
            <a:ext cx="4303059" cy="22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D505881-B289-CE6B-DA56-4D1C10BBC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7972"/>
            <a:ext cx="10796752" cy="55917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2000" b="1" dirty="0">
                <a:solidFill>
                  <a:srgbClr val="000000"/>
                </a:solidFill>
              </a:rPr>
              <a:t>Зачем</a:t>
            </a:r>
            <a:r>
              <a:rPr lang="ru-RU" sz="2000" b="1" spc="-95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нужен</a:t>
            </a:r>
            <a:r>
              <a:rPr lang="ru-RU" sz="2000" b="1" spc="-95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курс</a:t>
            </a:r>
            <a:endParaRPr lang="ru-RU" sz="2000" b="1" dirty="0"/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dirty="0"/>
              <a:t>Мы предлагаем Вам этот тренинг как простой понятный инструмент повышения стабильности процесса и повышения качества продукта. Более 50% времени мастер-класса мы отводим на упражнения, где вы будете писать код.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2000" b="1" dirty="0"/>
              <a:t>Что входит в курс: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b="1" dirty="0"/>
              <a:t>Модульные тесты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dirty="0"/>
              <a:t>— это ключевой способ не бояться изменений требований и постоянно держать качество и поддерживаемость продукта на высоте. А это напрямую влияет на Ваши вовлеченность и мотивацию, резко повышая их.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" sz="1600" b="1" dirty="0"/>
              <a:t>Test-Driven Development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dirty="0"/>
              <a:t>изначально заточен на решение задачи длительной поддержки проекта. И по нашим наблюдениям, после внедрения </a:t>
            </a:r>
            <a:r>
              <a:rPr lang="en" sz="1600" dirty="0"/>
              <a:t>TDD </a:t>
            </a:r>
            <a:r>
              <a:rPr lang="ru-RU" sz="1600" dirty="0"/>
              <a:t>разработчики обычно вздыхают полной грудью. Типовые муторные проблемы с воспроизводством дефектов и внесением изменений становятся гораздо менее значимыми. Вы сразу и автоматически получаете понятный поддерживаемый дизайн и глубокое покрытие тестами. Время, проведенное в дебаге, стремится к нулю. Баги перестают быть проблемой, поскольку каждую вновь найденную проблему можно будет закрепить тестом и больше к ней не возвращаться. Автоматические тесты так же замещают ручную работу по проверке того или иного функционала перед тем, как отдать ее на финальное тестирование.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b="1" dirty="0"/>
              <a:t>Рефакторинг</a:t>
            </a:r>
            <a:endParaRPr lang="ru-RU" sz="1600" dirty="0"/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dirty="0"/>
              <a:t>Применяя </a:t>
            </a:r>
            <a:r>
              <a:rPr lang="ru-RU" sz="1600" b="1" dirty="0"/>
              <a:t>рефакторинг</a:t>
            </a:r>
            <a:r>
              <a:rPr lang="ru-RU" sz="1600" dirty="0"/>
              <a:t>, можно значительно повысить гибкость системы при изменении требований и значительно снизить силы на поддержку и больше внимания уделять новому функционалу. Согласитесь, разработчику всегда гораздо более комфортно работать с чистым понятным кодом, и это резко повышает продуктивность команды.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AEA993D-A4C9-98CE-30BB-203FAAA7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97" y="123389"/>
            <a:ext cx="10515600" cy="767936"/>
          </a:xfrm>
        </p:spPr>
        <p:txBody>
          <a:bodyPr/>
          <a:lstStyle/>
          <a:p>
            <a:r>
              <a:rPr lang="ru-RU" dirty="0"/>
              <a:t>Так явно лучше…</a:t>
            </a:r>
          </a:p>
        </p:txBody>
      </p:sp>
    </p:spTree>
    <p:extLst>
      <p:ext uri="{BB962C8B-B14F-4D97-AF65-F5344CB8AC3E}">
        <p14:creationId xmlns:p14="http://schemas.microsoft.com/office/powerpoint/2010/main" val="2115563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015F8-6D24-8376-DC91-A0BB4432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>
            <a:normAutofit fontScale="90000"/>
          </a:bodyPr>
          <a:lstStyle/>
          <a:p>
            <a:r>
              <a:rPr lang="ru-RU" dirty="0"/>
              <a:t>Используйте комбинированные операции присваивания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A05B6-EB72-51B4-3239-C7511211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717"/>
            <a:ext cx="4930588" cy="37517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Расширенные присваивания — это быстрый и простой элемент синтаксиса </a:t>
            </a:r>
            <a:r>
              <a:rPr lang="en" sz="2200" dirty="0"/>
              <a:t>Python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Это немного короче и яснее — нам не нужно думать о переменной </a:t>
            </a:r>
            <a:r>
              <a:rPr lang="en" sz="2200" dirty="0"/>
              <a:t>count </a:t>
            </a:r>
            <a:r>
              <a:rPr lang="ru-RU" sz="2200" dirty="0"/>
              <a:t>дважды.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Другие операторы, которые могут быть использованы, включают</a:t>
            </a:r>
            <a:br>
              <a:rPr lang="en-US" sz="2200" dirty="0"/>
            </a:br>
            <a:r>
              <a:rPr lang="ru-RU" sz="2200" dirty="0">
                <a:latin typeface="Lucida Console" panose="020B0609040504020204" pitchFamily="49" charset="0"/>
              </a:rPr>
              <a:t>-=</a:t>
            </a:r>
            <a:r>
              <a:rPr lang="ru-RU" sz="2200" dirty="0"/>
              <a:t>, </a:t>
            </a:r>
            <a:r>
              <a:rPr lang="ru-RU" sz="2200" dirty="0">
                <a:latin typeface="Lucida Console" panose="020B0609040504020204" pitchFamily="49" charset="0"/>
              </a:rPr>
              <a:t>*=</a:t>
            </a:r>
            <a:r>
              <a:rPr lang="ru-RU" sz="2200" dirty="0"/>
              <a:t>, </a:t>
            </a:r>
            <a:r>
              <a:rPr lang="ru-RU" sz="2200" dirty="0">
                <a:latin typeface="Lucida Console" panose="020B0609040504020204" pitchFamily="49" charset="0"/>
              </a:rPr>
              <a:t>/=</a:t>
            </a:r>
            <a:r>
              <a:rPr lang="ru-RU" sz="2200" dirty="0"/>
              <a:t> и </a:t>
            </a:r>
            <a:r>
              <a:rPr lang="ru-RU" sz="2200" dirty="0">
                <a:latin typeface="Lucida Console" panose="020B0609040504020204" pitchFamily="49" charset="0"/>
              </a:rPr>
              <a:t>**=</a:t>
            </a:r>
            <a:r>
              <a:rPr lang="ru-RU" sz="2200" dirty="0"/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E2AC95-E25E-0D52-F050-796BB4C4AF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8456" y="2365748"/>
            <a:ext cx="4430339" cy="1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06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B9E47-B352-8DC0-616D-B44E8F71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 dirty="0"/>
              <a:t>Упростите условный оператор в оператор </a:t>
            </a:r>
            <a:r>
              <a:rPr lang="en" sz="4000" dirty="0"/>
              <a:t>return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303B46-9D81-86A7-C4EF-A57F56AE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Иногда условный оператор можно упростить, объединив его с оператором </a:t>
            </a:r>
            <a:r>
              <a:rPr lang="en" sz="2000" dirty="0"/>
              <a:t>return.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делает код чище и проще для понимания.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Вместо того, чтобы использовать </a:t>
            </a:r>
            <a:r>
              <a:rPr lang="en" sz="2000" dirty="0"/>
              <a:t>if-else </a:t>
            </a:r>
            <a:r>
              <a:rPr lang="ru-RU" sz="2000" dirty="0"/>
              <a:t>для определения результата, который затем возвращается, вы можете сразу вернуть результат условного выражения. </a:t>
            </a:r>
          </a:p>
        </p:txBody>
      </p:sp>
      <p:pic>
        <p:nvPicPr>
          <p:cNvPr id="6" name="Рисунок 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81365D9-CDF0-CC22-7800-549B1182A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0494" y="1825625"/>
            <a:ext cx="3953435" cy="34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7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0BE02-12D4-6B4C-0BF3-388C9B7B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 в объектно-ориентированном дизайне</a:t>
            </a:r>
          </a:p>
        </p:txBody>
      </p:sp>
    </p:spTree>
    <p:extLst>
      <p:ext uri="{BB962C8B-B14F-4D97-AF65-F5344CB8AC3E}">
        <p14:creationId xmlns:p14="http://schemas.microsoft.com/office/powerpoint/2010/main" val="280655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D7AA2-50C7-3319-6119-7AFB5F46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028"/>
          </a:xfrm>
        </p:spPr>
        <p:txBody>
          <a:bodyPr/>
          <a:lstStyle/>
          <a:p>
            <a:r>
              <a:rPr lang="ru-RU" dirty="0"/>
              <a:t>Принципы ООП</a:t>
            </a: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5A66B267-6CFC-ED73-382B-1B06CF1C2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363916"/>
              </p:ext>
            </p:extLst>
          </p:nvPr>
        </p:nvGraphicFramePr>
        <p:xfrm>
          <a:off x="403412" y="1600200"/>
          <a:ext cx="11564470" cy="5082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1578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8C7E7-9BC9-5738-6DE6-B635C524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4051"/>
          </a:xfrm>
        </p:spPr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1492B-B5ED-8C44-5C21-D543B543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08812" cy="4351338"/>
          </a:xfrm>
        </p:spPr>
        <p:txBody>
          <a:bodyPr/>
          <a:lstStyle/>
          <a:p>
            <a:pPr marL="360000" indent="-360000">
              <a:lnSpc>
                <a:spcPct val="100000"/>
              </a:lnSpc>
            </a:pPr>
            <a:r>
              <a:rPr lang="ru-RU" dirty="0"/>
              <a:t>Приложение как набор классов, которые взаимодействуют между собой</a:t>
            </a:r>
          </a:p>
          <a:p>
            <a:pPr marL="360000" indent="-360000">
              <a:lnSpc>
                <a:spcPct val="100000"/>
              </a:lnSpc>
            </a:pPr>
            <a:r>
              <a:rPr lang="ru-RU" dirty="0"/>
              <a:t>Классы содержат поля, свойства, методы</a:t>
            </a:r>
          </a:p>
          <a:p>
            <a:pPr marL="360000" indent="-360000">
              <a:lnSpc>
                <a:spcPct val="100000"/>
              </a:lnSpc>
            </a:pPr>
            <a:r>
              <a:rPr lang="ru-RU" dirty="0"/>
              <a:t>Классы наследуются друг от друга</a:t>
            </a:r>
          </a:p>
          <a:p>
            <a:pPr marL="360000" indent="-360000">
              <a:lnSpc>
                <a:spcPct val="100000"/>
              </a:lnSpc>
            </a:pPr>
            <a:r>
              <a:rPr lang="ru-RU" dirty="0"/>
              <a:t>Методы переопределяются в наследниках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52DA4F-361D-C03C-F78A-D1B13334C3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0" r="6030"/>
          <a:stretch/>
        </p:blipFill>
        <p:spPr>
          <a:xfrm>
            <a:off x="6607603" y="1690688"/>
            <a:ext cx="5584397" cy="38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23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4251E-906D-9433-CC17-EADC0F44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4535"/>
            <a:ext cx="9565341" cy="1077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Code Smells</a:t>
            </a:r>
            <a:r>
              <a:rPr lang="ru-RU" sz="3200" dirty="0">
                <a:solidFill>
                  <a:srgbClr val="002060"/>
                </a:solidFill>
              </a:rPr>
              <a:t>: 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Object-Orientation Abusers </a:t>
            </a:r>
            <a:r>
              <a:rPr lang="ru-RU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ru-RU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Нарушители объектно-ориентированного подхода</a:t>
            </a:r>
            <a:endParaRPr lang="en-US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96608-94A5-CCAD-D2D2-26C9E92B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734672"/>
            <a:ext cx="8301318" cy="471991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>
              <a:lnSpc>
                <a:spcPct val="100000"/>
              </a:lnSpc>
            </a:pPr>
            <a:r>
              <a:rPr lang="en-US" sz="2000" b="1" dirty="0"/>
              <a:t>Switch Statements</a:t>
            </a:r>
            <a:endParaRPr lang="ru-RU" sz="2000" b="1" dirty="0"/>
          </a:p>
          <a:p>
            <a:pPr marL="800100" lvl="1">
              <a:lnSpc>
                <a:spcPct val="100000"/>
              </a:lnSpc>
            </a:pPr>
            <a:r>
              <a:rPr lang="ru-RU" sz="2000" dirty="0"/>
              <a:t>В коде присутствуют сложные операторы </a:t>
            </a:r>
            <a:r>
              <a:rPr lang="en-US" sz="2000" dirty="0"/>
              <a:t>switch/match </a:t>
            </a:r>
            <a:r>
              <a:rPr lang="ru-RU" sz="2000" dirty="0"/>
              <a:t>или последовательность операторов </a:t>
            </a:r>
            <a:r>
              <a:rPr lang="en-US" sz="2000" dirty="0"/>
              <a:t>if</a:t>
            </a:r>
            <a:r>
              <a:rPr lang="ru-RU" sz="2000" dirty="0"/>
              <a:t>.</a:t>
            </a:r>
          </a:p>
          <a:p>
            <a:pPr marL="342900">
              <a:lnSpc>
                <a:spcPct val="100000"/>
              </a:lnSpc>
            </a:pPr>
            <a:r>
              <a:rPr lang="en-US" sz="2000" b="1" dirty="0"/>
              <a:t>Temporary Field </a:t>
            </a:r>
            <a:endParaRPr lang="ru-RU" sz="2000" b="1" dirty="0"/>
          </a:p>
          <a:p>
            <a:pPr marL="800100" lvl="1">
              <a:lnSpc>
                <a:spcPct val="100000"/>
              </a:lnSpc>
            </a:pPr>
            <a:r>
              <a:rPr lang="ru-RU" sz="2000" dirty="0"/>
              <a:t>Временные поля получают свои значения (и, следовательно, необходимы объектам) только при определенных обстоятельствах.</a:t>
            </a:r>
            <a:r>
              <a:rPr lang="en-US" sz="2000" dirty="0"/>
              <a:t> </a:t>
            </a:r>
            <a:r>
              <a:rPr lang="ru-RU" sz="2000" dirty="0"/>
              <a:t>Во всех остальных случаях они пусты.</a:t>
            </a:r>
            <a:endParaRPr lang="en-US" sz="2000" dirty="0"/>
          </a:p>
          <a:p>
            <a:pPr marL="342900">
              <a:lnSpc>
                <a:spcPct val="100000"/>
              </a:lnSpc>
            </a:pPr>
            <a:r>
              <a:rPr lang="en-US" sz="2000" b="1" dirty="0"/>
              <a:t>Refused Bequest</a:t>
            </a:r>
            <a:endParaRPr lang="ru-RU" sz="2000" b="1" dirty="0"/>
          </a:p>
          <a:p>
            <a:pPr marL="800100" lvl="1">
              <a:lnSpc>
                <a:spcPct val="100000"/>
              </a:lnSpc>
            </a:pPr>
            <a:r>
              <a:rPr lang="ru-RU" sz="2000" dirty="0"/>
              <a:t>Если подкласс использует только некоторые методы и свойства, унаследованные от его родителей, иерархия нарушается. Ненужные методы могут просто не использоваться или быть переопределены и выдавать исключения.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B6870B90-FFED-50F7-91B1-C341027472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8242" y="1985945"/>
            <a:ext cx="1905142" cy="3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95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7DD66-1867-1E83-1D8E-37B49FB1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784"/>
            <a:ext cx="7498976" cy="1325563"/>
          </a:xfrm>
        </p:spPr>
        <p:txBody>
          <a:bodyPr>
            <a:normAutofit/>
          </a:bodyPr>
          <a:lstStyle/>
          <a:p>
            <a:r>
              <a:rPr lang="en-US" dirty="0"/>
              <a:t>Switch Statements</a:t>
            </a:r>
            <a:br>
              <a:rPr lang="ru-RU" dirty="0"/>
            </a:br>
            <a:r>
              <a:rPr lang="ru-RU" dirty="0"/>
              <a:t>Сложные условные операторы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71CE9-7113-D8AD-4C3B-28FC5BFE0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65966"/>
            <a:ext cx="5181600" cy="38490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 делаете метод или функцию, которые используют или создают объекты по некоторому условию или типу, например в виде строки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Когда добавляется новое условие, вы должны найти весь код с условными операторами и добавить новое условие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Как правило, когда вы видите большую последовать </a:t>
            </a:r>
            <a:r>
              <a:rPr lang="en-US" sz="2000" dirty="0"/>
              <a:t>if</a:t>
            </a:r>
            <a:r>
              <a:rPr lang="ru-RU" sz="2000" dirty="0"/>
              <a:t> </a:t>
            </a:r>
            <a:r>
              <a:rPr lang="en-US" sz="2000" dirty="0"/>
              <a:t>/</a:t>
            </a:r>
            <a:r>
              <a:rPr lang="ru-RU" sz="2000" dirty="0"/>
              <a:t> </a:t>
            </a:r>
            <a:r>
              <a:rPr lang="en-US" sz="2000" dirty="0"/>
              <a:t>else</a:t>
            </a:r>
            <a:r>
              <a:rPr lang="ru-RU" sz="2000" dirty="0"/>
              <a:t>, вам следует думать о полиморфизме.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95542-591D-289F-BC71-DF00AC0C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65965"/>
            <a:ext cx="5181600" cy="3849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Лечение:</a:t>
            </a:r>
            <a:endParaRPr lang="en-US" sz="2200" b="1" dirty="0">
              <a:solidFill>
                <a:srgbClr val="444444"/>
              </a:solidFill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Изолировать условные операторы в отдельный метод или класс (создать фабрику).</a:t>
            </a:r>
            <a:br>
              <a:rPr lang="ru-RU" sz="2000" dirty="0"/>
            </a:br>
            <a:r>
              <a:rPr lang="ru-RU" sz="2000" dirty="0"/>
              <a:t>Использовать </a:t>
            </a:r>
            <a:r>
              <a:rPr lang="ru-RU" sz="2000" b="1" dirty="0"/>
              <a:t>Извлечение метода</a:t>
            </a:r>
            <a:r>
              <a:rPr lang="ru-RU" sz="2000" dirty="0"/>
              <a:t>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Если условный оператор основан на коде типе (например, </a:t>
            </a:r>
            <a:r>
              <a:rPr lang="en-US" sz="2000" dirty="0"/>
              <a:t>if </a:t>
            </a:r>
            <a:r>
              <a:rPr lang="en-US" sz="2000" dirty="0" err="1"/>
              <a:t>self.type</a:t>
            </a:r>
            <a:r>
              <a:rPr lang="en-US" sz="2000" dirty="0"/>
              <a:t> == “Apple”)</a:t>
            </a:r>
            <a:r>
              <a:rPr lang="ru-RU" sz="2000" dirty="0"/>
              <a:t>, воспользоваться </a:t>
            </a:r>
            <a:r>
              <a:rPr lang="ru-RU" sz="2000" b="1" dirty="0"/>
              <a:t>Заменой кода типа на подклассы. </a:t>
            </a:r>
            <a:r>
              <a:rPr lang="ru-RU" sz="2000" dirty="0"/>
              <a:t>После создания иерархии классов выполнить </a:t>
            </a:r>
            <a:r>
              <a:rPr lang="ru-RU" sz="2000" b="1" dirty="0"/>
              <a:t>Замену условия на полиморфизм</a:t>
            </a:r>
            <a:r>
              <a:rPr lang="ru-RU" sz="20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F2BA0F-4401-4CB5-E260-D50F8237C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6870" y="0"/>
            <a:ext cx="3635130" cy="218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649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Type Code with Subclasses</a:t>
            </a:r>
            <a:br>
              <a:rPr lang="ru-RU" dirty="0"/>
            </a:br>
            <a:r>
              <a:rPr lang="ru-RU" dirty="0"/>
              <a:t>Замена кода типа на подклассы</a:t>
            </a:r>
          </a:p>
        </p:txBody>
      </p:sp>
      <p:pic>
        <p:nvPicPr>
          <p:cNvPr id="2050" name="Picture 2" descr="Replace Type Code with Subclasses - Before">
            <a:extLst>
              <a:ext uri="{FF2B5EF4-FFF2-40B4-BE49-F238E27FC236}">
                <a16:creationId xmlns:a16="http://schemas.microsoft.com/office/drawing/2014/main" id="{EE847077-ED91-A1D7-3CE4-B0668AE6AC4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2553494"/>
            <a:ext cx="2263254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place Type Code with Subclasses - After">
            <a:extLst>
              <a:ext uri="{FF2B5EF4-FFF2-40B4-BE49-F238E27FC236}">
                <a16:creationId xmlns:a16="http://schemas.microsoft.com/office/drawing/2014/main" id="{49D5DFF1-4594-E2C7-6293-6D804732634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371320"/>
            <a:ext cx="4136409" cy="260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A866533A-A847-E58F-C36B-5850BA6095E2}"/>
              </a:ext>
            </a:extLst>
          </p:cNvPr>
          <p:cNvSpPr/>
          <p:nvPr/>
        </p:nvSpPr>
        <p:spPr>
          <a:xfrm>
            <a:off x="4892154" y="3429000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849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Conditional with Polymorphism</a:t>
            </a:r>
            <a:br>
              <a:rPr lang="ru-RU" dirty="0"/>
            </a:br>
            <a:r>
              <a:rPr lang="ru-RU" dirty="0"/>
              <a:t>Замена условия на полиморфизм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4956864-B4B9-BD82-6962-40A74E213F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99" y="2501463"/>
            <a:ext cx="5692154" cy="268056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9E5EEF5-533D-239F-0718-EC748B6F46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574" y="1631595"/>
            <a:ext cx="6030719" cy="4317260"/>
          </a:xfr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24D2BEA-B0C9-D68A-4B50-5F2C8311E854}"/>
              </a:ext>
            </a:extLst>
          </p:cNvPr>
          <p:cNvSpPr/>
          <p:nvPr/>
        </p:nvSpPr>
        <p:spPr>
          <a:xfrm>
            <a:off x="5786518" y="3681993"/>
            <a:ext cx="319991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314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7DD66-1867-1E83-1D8E-37B49FB1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7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Temporary Field </a:t>
            </a:r>
            <a:br>
              <a:rPr lang="en-US" dirty="0"/>
            </a:br>
            <a:r>
              <a:rPr lang="ru-RU" dirty="0"/>
              <a:t>Временные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71CE9-7113-D8AD-4C3B-28FC5BFE0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0429"/>
            <a:ext cx="5181600" cy="51076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Часто временные поля создаются для использования в алгоритме, требующем большого количества входных данных. Поэтому вместо того, чтобы создавать большое количество параметров в методе, программист решает создать поля для этих данных в классе. 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Эти поля используются только в алгоритме и остаются неиспользуемыми в остальное время.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Такой код труден для понимания. Вы ожидаете увидеть данные в полях объекта, но по какой-то причине они почти всегда пусты.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95542-591D-289F-BC71-DF00AC0C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7785" y="1640429"/>
            <a:ext cx="5181600" cy="15078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Лечение:</a:t>
            </a:r>
          </a:p>
          <a:p>
            <a:pPr marL="0" indent="0">
              <a:buNone/>
            </a:pPr>
            <a:r>
              <a:rPr lang="ru-RU" sz="2000" dirty="0"/>
              <a:t>Временные поля и весь код, работающий с ними, могут быть помещены в отдельный класс с помощью </a:t>
            </a:r>
            <a:r>
              <a:rPr lang="ru-RU" sz="2000" b="1" dirty="0"/>
              <a:t>Извлечения класса</a:t>
            </a:r>
            <a:r>
              <a:rPr lang="ru-RU" sz="2000" dirty="0"/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C87DAD-4524-ECB5-CB55-5EEDC7254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1" r="20166"/>
          <a:stretch/>
        </p:blipFill>
        <p:spPr bwMode="auto">
          <a:xfrm>
            <a:off x="7511969" y="3724114"/>
            <a:ext cx="2777925" cy="28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31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56651B6-8556-9BBD-3585-099588E9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Мартин Фаулер</a:t>
            </a:r>
            <a:br>
              <a:rPr lang="ru-RU" sz="3600" dirty="0"/>
            </a:br>
            <a:r>
              <a:rPr lang="en-US" sz="3600" dirty="0"/>
              <a:t>«</a:t>
            </a:r>
            <a:r>
              <a:rPr lang="ru-RU" sz="3600" dirty="0"/>
              <a:t>Рефакторинг. Улучшение существующего кода</a:t>
            </a:r>
            <a:r>
              <a:rPr lang="en-US" sz="3600" dirty="0"/>
              <a:t>»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DB0C7C-3D22-6642-4CED-CBDD9587F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560" y="1762128"/>
            <a:ext cx="7239000" cy="17383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 что книга:</a:t>
            </a:r>
          </a:p>
          <a:p>
            <a:r>
              <a:rPr lang="ru-RU" dirty="0"/>
              <a:t>Признаки плохого кода (когда делать)</a:t>
            </a:r>
          </a:p>
          <a:p>
            <a:r>
              <a:rPr lang="ru-RU" dirty="0"/>
              <a:t>Типичные методы рефакторинга (как делать)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6FEE091-358C-3FEF-A477-DE56F8083D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108" y="1690688"/>
            <a:ext cx="3655360" cy="4672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1F0C3-61E8-1EBB-397E-A4C02512A262}"/>
              </a:ext>
            </a:extLst>
          </p:cNvPr>
          <p:cNvSpPr txBox="1"/>
          <p:nvPr/>
        </p:nvSpPr>
        <p:spPr>
          <a:xfrm>
            <a:off x="4493560" y="4282564"/>
            <a:ext cx="7239000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i="1" dirty="0"/>
              <a:t>«Любой дурак может написать код, который может понять компьютер. Хорошие программисты пишут код, понятный другим людям.»</a:t>
            </a:r>
          </a:p>
          <a:p>
            <a:r>
              <a:rPr lang="ru-RU" sz="2400" i="1" dirty="0"/>
              <a:t>— </a:t>
            </a:r>
            <a:r>
              <a:rPr lang="en" sz="2400" i="1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2968533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 class</a:t>
            </a:r>
            <a:b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dirty="0"/>
              <a:t>Извлечение класса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24D2BEA-B0C9-D68A-4B50-5F2C8311E854}"/>
              </a:ext>
            </a:extLst>
          </p:cNvPr>
          <p:cNvSpPr/>
          <p:nvPr/>
        </p:nvSpPr>
        <p:spPr>
          <a:xfrm>
            <a:off x="4521514" y="3525677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362" name="Picture 2" descr="Extract Class - Before">
            <a:extLst>
              <a:ext uri="{FF2B5EF4-FFF2-40B4-BE49-F238E27FC236}">
                <a16:creationId xmlns:a16="http://schemas.microsoft.com/office/drawing/2014/main" id="{4D18DAD8-A0BD-8DDF-76A2-387966D2CA5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73" y="2742132"/>
            <a:ext cx="2673777" cy="194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xtract Class - After">
            <a:extLst>
              <a:ext uri="{FF2B5EF4-FFF2-40B4-BE49-F238E27FC236}">
                <a16:creationId xmlns:a16="http://schemas.microsoft.com/office/drawing/2014/main" id="{F7BD1DF0-39BD-61D2-6585-DD8EB26FEB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4225" y="3111647"/>
            <a:ext cx="5181600" cy="136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7DD66-1867-1E83-1D8E-37B49FB1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Refused Bequest</a:t>
            </a:r>
            <a:br>
              <a:rPr lang="en-US" dirty="0"/>
            </a:br>
            <a:r>
              <a:rPr lang="ru-RU" dirty="0"/>
              <a:t>Отказ в наследовании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71CE9-7113-D8AD-4C3B-28FC5BFE0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2139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 решили создать наследование между классами только для повторного использования кода из базового класса. Но базовый класс и подкласс - это совершенно разные вещи.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95542-591D-289F-BC71-DF00AC0C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35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Лечение:</a:t>
            </a:r>
            <a:endParaRPr lang="en-US" sz="2200" b="1" dirty="0">
              <a:solidFill>
                <a:srgbClr val="444444"/>
              </a:solidFill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Если наследование не имеет смысла и подкласс действительно не имеет ничего общего с базовым классом, исключите наследование с помощью </a:t>
            </a:r>
            <a:r>
              <a:rPr lang="ru-RU" sz="2000" b="1" dirty="0"/>
              <a:t>Замены наследования делегированием</a:t>
            </a:r>
            <a:r>
              <a:rPr lang="ru-RU" sz="2000" dirty="0"/>
              <a:t>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Если наследование уместно, избавьтесь от ненужных полей и методов в подклассе. Извлеките все поля и методы, необходимые подклассу, из родительского класса, поместите их в новый базовый класс и задайте обоим классам наследование от него (</a:t>
            </a:r>
            <a:r>
              <a:rPr lang="ru-RU" sz="2000" b="1" dirty="0"/>
              <a:t>Извлечение базового класса</a:t>
            </a:r>
            <a:r>
              <a:rPr lang="ru-RU" sz="2000" dirty="0"/>
              <a:t>).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39F1F4-9E9D-B053-5EE6-3D9B062DE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91" r="22395"/>
          <a:stretch/>
        </p:blipFill>
        <p:spPr bwMode="auto">
          <a:xfrm>
            <a:off x="2095019" y="4063149"/>
            <a:ext cx="2442258" cy="269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18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Inheritance with Delegation</a:t>
            </a:r>
            <a:br>
              <a:rPr lang="ru-RU" dirty="0"/>
            </a:br>
            <a:r>
              <a:rPr lang="ru-RU" dirty="0"/>
              <a:t>Замена наследования делегированием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24D2BEA-B0C9-D68A-4B50-5F2C8311E854}"/>
              </a:ext>
            </a:extLst>
          </p:cNvPr>
          <p:cNvSpPr/>
          <p:nvPr/>
        </p:nvSpPr>
        <p:spPr>
          <a:xfrm>
            <a:off x="4077845" y="3582071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410" name="Picture 2" descr="Replace Inheritance with Delegation - Before">
            <a:extLst>
              <a:ext uri="{FF2B5EF4-FFF2-40B4-BE49-F238E27FC236}">
                <a16:creationId xmlns:a16="http://schemas.microsoft.com/office/drawing/2014/main" id="{41EC0A45-9CBC-BA6A-DC23-E8505EB0F3D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8804" y="2596975"/>
            <a:ext cx="1831010" cy="27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place Inheritance with Delegation - After">
            <a:extLst>
              <a:ext uri="{FF2B5EF4-FFF2-40B4-BE49-F238E27FC236}">
                <a16:creationId xmlns:a16="http://schemas.microsoft.com/office/drawing/2014/main" id="{7BDA07C2-5999-AE93-1B80-6CFDC452FF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8223" y="2545666"/>
            <a:ext cx="5181600" cy="26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402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 Superclass</a:t>
            </a:r>
            <a:br>
              <a:rPr lang="ru-RU" dirty="0"/>
            </a:br>
            <a:r>
              <a:rPr lang="ru-RU" dirty="0"/>
              <a:t>Извлечение базового класса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24D2BEA-B0C9-D68A-4B50-5F2C8311E854}"/>
              </a:ext>
            </a:extLst>
          </p:cNvPr>
          <p:cNvSpPr/>
          <p:nvPr/>
        </p:nvSpPr>
        <p:spPr>
          <a:xfrm>
            <a:off x="4077845" y="3582071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434" name="Picture 2" descr="Extract Superclass - Before">
            <a:extLst>
              <a:ext uri="{FF2B5EF4-FFF2-40B4-BE49-F238E27FC236}">
                <a16:creationId xmlns:a16="http://schemas.microsoft.com/office/drawing/2014/main" id="{A27EBFA1-D62B-095A-2B06-1FD60590A6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793" y="2360521"/>
            <a:ext cx="1736995" cy="29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xtract Superclass - After">
            <a:extLst>
              <a:ext uri="{FF2B5EF4-FFF2-40B4-BE49-F238E27FC236}">
                <a16:creationId xmlns:a16="http://schemas.microsoft.com/office/drawing/2014/main" id="{7D3D9551-34F9-3B2B-94B3-B726FF2E8D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1829" y="2043393"/>
            <a:ext cx="5181600" cy="34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064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D7AA2-50C7-3319-6119-7AFB5F46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Объектно-ориентированный дизайн: </a:t>
            </a:r>
            <a:r>
              <a:rPr lang="en-US" dirty="0"/>
              <a:t>SOLID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69C63-93EA-8409-E5D1-9FFDCE034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ingle-responsibility principle (SRP)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pen–closed principle (OCP)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iskov substitution principle (LSP)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nterface segregation principle (ISP)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ependency inversion principle (DIP)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9356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97456" cy="1165077"/>
          </a:xfrm>
        </p:spPr>
        <p:txBody>
          <a:bodyPr/>
          <a:lstStyle/>
          <a:p>
            <a:r>
              <a:rPr lang="en-US" dirty="0"/>
              <a:t>Single-responsibility principle (SRP)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F0D04-E529-3D15-76AA-BF893C3D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02"/>
            <a:ext cx="6604322" cy="48565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Принцип единственной ответственности: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070C0"/>
                </a:solidFill>
              </a:rPr>
              <a:t>Для каждого класса должно быть определено единственное назначение. Все ресурсы, необходимые для его осуществления, должны быть инкапсулированы в этот класс и подчинены только этой задаче.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Автор:</a:t>
            </a:r>
            <a:r>
              <a:rPr lang="en-US" dirty="0"/>
              <a:t> Robert C. Martin</a:t>
            </a: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class should have only one reason to change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7D4C3A-0A2F-8629-DC6E-45BD305DC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84" r="27017"/>
          <a:stretch/>
        </p:blipFill>
        <p:spPr>
          <a:xfrm>
            <a:off x="9067559" y="2095200"/>
            <a:ext cx="2920999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88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42A15-2691-0348-E8C3-DB5BF938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21" y="145206"/>
            <a:ext cx="8958805" cy="861791"/>
          </a:xfrm>
        </p:spPr>
        <p:txBody>
          <a:bodyPr/>
          <a:lstStyle/>
          <a:p>
            <a:r>
              <a:rPr lang="en-US" dirty="0"/>
              <a:t>Single-responsibility principle (SRP)</a:t>
            </a:r>
            <a:endParaRPr lang="ru-RU" dirty="0"/>
          </a:p>
        </p:txBody>
      </p:sp>
      <p:pic>
        <p:nvPicPr>
          <p:cNvPr id="11" name="Объект 4">
            <a:extLst>
              <a:ext uri="{FF2B5EF4-FFF2-40B4-BE49-F238E27FC236}">
                <a16:creationId xmlns:a16="http://schemas.microsoft.com/office/drawing/2014/main" id="{F27C4DAE-EB29-AF20-BE56-8406A6F72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5" t="6090" r="4798" b="3592"/>
          <a:stretch/>
        </p:blipFill>
        <p:spPr>
          <a:xfrm>
            <a:off x="1979271" y="1006997"/>
            <a:ext cx="8390869" cy="5851003"/>
          </a:xfrm>
        </p:spPr>
      </p:pic>
    </p:spTree>
    <p:extLst>
      <p:ext uri="{BB962C8B-B14F-4D97-AF65-F5344CB8AC3E}">
        <p14:creationId xmlns:p14="http://schemas.microsoft.com/office/powerpoint/2010/main" val="426259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73125-71B2-3B89-2205-63D726E4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105"/>
            <a:ext cx="10515600" cy="881309"/>
          </a:xfrm>
        </p:spPr>
        <p:txBody>
          <a:bodyPr/>
          <a:lstStyle/>
          <a:p>
            <a:r>
              <a:rPr lang="en-US" dirty="0"/>
              <a:t>Single-responsibility principle (SRP)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8F8C68D-BC51-D1B6-96A5-6015D1801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9899"/>
            <a:ext cx="5810878" cy="4373781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92AC78-5405-54D8-ECE3-A69FCA66B5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8157" y="1225414"/>
            <a:ext cx="5763843" cy="5185896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F1EFDCAB-5322-4803-9C2B-CE152D930730}"/>
              </a:ext>
            </a:extLst>
          </p:cNvPr>
          <p:cNvSpPr/>
          <p:nvPr/>
        </p:nvSpPr>
        <p:spPr>
          <a:xfrm>
            <a:off x="5921049" y="3661686"/>
            <a:ext cx="349901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194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63137" cy="1151159"/>
          </a:xfrm>
        </p:spPr>
        <p:txBody>
          <a:bodyPr/>
          <a:lstStyle/>
          <a:p>
            <a:r>
              <a:rPr lang="en-US" dirty="0"/>
              <a:t>Open</a:t>
            </a:r>
            <a:r>
              <a:rPr lang="ru-RU" dirty="0"/>
              <a:t>-</a:t>
            </a:r>
            <a:r>
              <a:rPr lang="en-US" dirty="0"/>
              <a:t>closed principle (OCP)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F0D04-E529-3D15-76AA-BF893C3D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81"/>
            <a:ext cx="6963137" cy="456808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Принцип открытости / закрытости: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070C0"/>
                </a:solidFill>
              </a:rPr>
              <a:t>«программные сущности … должны быть открыты для расширения, но закрыты для модификации»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Автор:</a:t>
            </a:r>
            <a:r>
              <a:rPr lang="en-US" dirty="0"/>
              <a:t> Bertrand Meyer, 1988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Software entities (classes, modules, functions, etc.) should be open for extension, but closed for modification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430389-C8A2-EB3E-E250-B6F9CA82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035" y="248297"/>
            <a:ext cx="3627217" cy="32935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1D7486-873E-C91B-8554-93DCBC77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334" y="3787270"/>
            <a:ext cx="3627216" cy="29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79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129" y="98908"/>
            <a:ext cx="9671613" cy="942814"/>
          </a:xfrm>
        </p:spPr>
        <p:txBody>
          <a:bodyPr/>
          <a:lstStyle/>
          <a:p>
            <a:r>
              <a:rPr lang="en-US" dirty="0"/>
              <a:t>Open</a:t>
            </a:r>
            <a:r>
              <a:rPr lang="ru-RU" dirty="0"/>
              <a:t>-</a:t>
            </a:r>
            <a:r>
              <a:rPr lang="en-US" dirty="0"/>
              <a:t>closed principle (OCP)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953094-7155-8DF3-11EC-ACC7ECE84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7" b="3358"/>
          <a:stretch/>
        </p:blipFill>
        <p:spPr>
          <a:xfrm>
            <a:off x="804599" y="1072370"/>
            <a:ext cx="10469143" cy="5785630"/>
          </a:xfrm>
        </p:spPr>
      </p:pic>
    </p:spTree>
    <p:extLst>
      <p:ext uri="{BB962C8B-B14F-4D97-AF65-F5344CB8AC3E}">
        <p14:creationId xmlns:p14="http://schemas.microsoft.com/office/powerpoint/2010/main" val="133099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8B52-F37B-BFD9-B870-AD320323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</p:spPr>
        <p:txBody>
          <a:bodyPr/>
          <a:lstStyle/>
          <a:p>
            <a:r>
              <a:rPr lang="ru-RU" dirty="0"/>
              <a:t>Когда делать рефакторинг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F6BA57-9F0A-1AEE-EE9C-1DFCAB6A6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10581730" cy="49149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Улучшить читаемость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Разбираемся с чужим кодом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Разбираемся со старым своим кодом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Проводится </a:t>
            </a:r>
            <a:r>
              <a:rPr lang="en-US" dirty="0"/>
              <a:t>code review</a:t>
            </a:r>
            <a:r>
              <a:rPr lang="ru-RU" dirty="0"/>
              <a:t>, предлагаем рефакторинг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ru-RU" dirty="0"/>
              <a:t>В процессе написания нового кода понимаем, что его лучше переструктурировать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Устранить дублирование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Структурные перестройки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Рефакторинг может быть очень простым:</a:t>
            </a:r>
          </a:p>
          <a:p>
            <a:r>
              <a:rPr lang="ru-RU" dirty="0"/>
              <a:t>Переименование переменной</a:t>
            </a:r>
          </a:p>
          <a:p>
            <a:r>
              <a:rPr lang="ru-RU" dirty="0"/>
              <a:t>Переименование метода</a:t>
            </a:r>
          </a:p>
          <a:p>
            <a:r>
              <a:rPr lang="ru-RU" dirty="0"/>
              <a:t>Выделение части кода в отдельную функцию / метод</a:t>
            </a:r>
          </a:p>
          <a:p>
            <a:r>
              <a:rPr lang="ru-RU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2713681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69677-EC9B-F354-C53B-17E0FFEF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52781" cy="1325563"/>
          </a:xfrm>
        </p:spPr>
        <p:txBody>
          <a:bodyPr/>
          <a:lstStyle/>
          <a:p>
            <a:r>
              <a:rPr lang="en-US" dirty="0"/>
              <a:t>Open–closed principle (OCP)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46802A8-E18F-E774-6F11-71BC2C96A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9102" y="1597244"/>
            <a:ext cx="4913369" cy="4895631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642A2B-4ED6-EB88-DEC4-3A65FE94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7049" y="9130"/>
            <a:ext cx="3160578" cy="6848870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69E899BD-C151-2F7F-A2CD-972E3DCE7547}"/>
              </a:ext>
            </a:extLst>
          </p:cNvPr>
          <p:cNvSpPr/>
          <p:nvPr/>
        </p:nvSpPr>
        <p:spPr>
          <a:xfrm>
            <a:off x="7058635" y="3853990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136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76011"/>
            <a:ext cx="9459686" cy="1325563"/>
          </a:xfrm>
        </p:spPr>
        <p:txBody>
          <a:bodyPr/>
          <a:lstStyle/>
          <a:p>
            <a:r>
              <a:rPr lang="en-US" dirty="0"/>
              <a:t>Liskov substitution principle (LSP)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F0D04-E529-3D15-76AA-BF893C3D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1817914"/>
            <a:ext cx="6868886" cy="440259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Принцип подстановки Лисков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>
                <a:solidFill>
                  <a:srgbClr val="0070C0"/>
                </a:solidFill>
              </a:rPr>
              <a:t>«Функции, которые используют базовый тип, должны иметь возможность использовать подтипы базового типа не зная об этом»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dirty="0"/>
              <a:t>Автор:</a:t>
            </a:r>
            <a:r>
              <a:rPr lang="en-US" dirty="0"/>
              <a:t>  Barbara Liskov, 1987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Subtypes must be substitutable for their base types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E1F112-8BE1-66BF-C5A7-4935EF0D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57" y="1911350"/>
            <a:ext cx="3556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77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96"/>
            <a:ext cx="10515600" cy="886732"/>
          </a:xfrm>
        </p:spPr>
        <p:txBody>
          <a:bodyPr/>
          <a:lstStyle/>
          <a:p>
            <a:pPr algn="ctr"/>
            <a:r>
              <a:rPr lang="en-US" dirty="0"/>
              <a:t>Liskov substitution principle (LSP)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063A68-689C-41B3-3221-1486D0348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369"/>
          <a:stretch/>
        </p:blipFill>
        <p:spPr>
          <a:xfrm>
            <a:off x="2870448" y="923670"/>
            <a:ext cx="6774296" cy="5917550"/>
          </a:xfrm>
        </p:spPr>
      </p:pic>
    </p:spTree>
    <p:extLst>
      <p:ext uri="{BB962C8B-B14F-4D97-AF65-F5344CB8AC3E}">
        <p14:creationId xmlns:p14="http://schemas.microsoft.com/office/powerpoint/2010/main" val="2746195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69677-EC9B-F354-C53B-17E0FFEF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18" y="270533"/>
            <a:ext cx="10515600" cy="875846"/>
          </a:xfrm>
        </p:spPr>
        <p:txBody>
          <a:bodyPr/>
          <a:lstStyle/>
          <a:p>
            <a:r>
              <a:rPr lang="en-US" dirty="0"/>
              <a:t>Liskov substitution principle (LSP)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69E899BD-C151-2F7F-A2CD-972E3DCE7547}"/>
              </a:ext>
            </a:extLst>
          </p:cNvPr>
          <p:cNvSpPr/>
          <p:nvPr/>
        </p:nvSpPr>
        <p:spPr>
          <a:xfrm>
            <a:off x="6053098" y="3641962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575466A0-F39F-22DA-DAB1-5FC2D7174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2740" y="1256361"/>
            <a:ext cx="4559991" cy="5479493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3BCD48-9330-8CB1-1669-B99D07F66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656" y="1225929"/>
            <a:ext cx="3873887" cy="55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 (ISP)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F0D04-E529-3D15-76AA-BF893C3D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11086"/>
            <a:ext cx="6705599" cy="456587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Принцип разделения интерфейсов: 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070C0"/>
                </a:solidFill>
              </a:rPr>
              <a:t>«Много интерфейсов, специально предназначенных для клиентов, лучше, чем один интерфейс общего назначения»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Автор: </a:t>
            </a:r>
            <a:r>
              <a:rPr lang="en-US" dirty="0"/>
              <a:t>Robert C. Martin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Clients should not be forced to depend upon methods that they do not use. Interfaces belong to clients, not to hierarchies.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278654-8FC8-4B82-4259-2A9C8361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339" y="1751239"/>
            <a:ext cx="4418661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58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331"/>
          </a:xfrm>
        </p:spPr>
        <p:txBody>
          <a:bodyPr/>
          <a:lstStyle/>
          <a:p>
            <a:r>
              <a:rPr lang="en-US" dirty="0"/>
              <a:t>Interface segregation principle (ISP)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6349D59-7039-DDC3-84DA-EC55C64A7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89" b="3640"/>
          <a:stretch/>
        </p:blipFill>
        <p:spPr>
          <a:xfrm>
            <a:off x="165200" y="1099456"/>
            <a:ext cx="11861600" cy="5758544"/>
          </a:xfrm>
        </p:spPr>
      </p:pic>
    </p:spTree>
    <p:extLst>
      <p:ext uri="{BB962C8B-B14F-4D97-AF65-F5344CB8AC3E}">
        <p14:creationId xmlns:p14="http://schemas.microsoft.com/office/powerpoint/2010/main" val="4061888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69677-EC9B-F354-C53B-17E0FFEF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760"/>
            <a:ext cx="10515600" cy="65813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Interface segregation principle (ISP)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69E899BD-C151-2F7F-A2CD-972E3DCE7547}"/>
              </a:ext>
            </a:extLst>
          </p:cNvPr>
          <p:cNvSpPr/>
          <p:nvPr/>
        </p:nvSpPr>
        <p:spPr>
          <a:xfrm>
            <a:off x="5818638" y="3465962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196119E-629A-D173-09DB-A7F741B31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306" y="715192"/>
            <a:ext cx="4725237" cy="614280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38B6D2-B2A5-64E1-20B7-58ED6455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079" y="715192"/>
            <a:ext cx="4647615" cy="61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0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B0BBC-5854-541B-8B15-B2AA39E7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 (DIP)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16143-7714-A8F3-7966-948D84288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6229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Принцип разделения интерфейсов: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070C0"/>
                </a:solidFill>
              </a:rPr>
              <a:t>«Зависимость на Абстракциях. Нет зависимости на что-то конкретное»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Автор: </a:t>
            </a:r>
            <a:r>
              <a:rPr lang="en-US" dirty="0"/>
              <a:t>Robert C. Martin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Abstractions should not depend upon details. Details should depend upon abstractions.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7BC9C1-19C3-8F8D-33A7-71ED128FCC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3" r="8766"/>
          <a:stretch/>
        </p:blipFill>
        <p:spPr>
          <a:xfrm>
            <a:off x="7190485" y="1981200"/>
            <a:ext cx="5001516" cy="314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18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Dependency inversion principle (DIP)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55B585F-E677-4F6F-1E88-75E7151CE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99" b="3822"/>
          <a:stretch/>
        </p:blipFill>
        <p:spPr>
          <a:xfrm>
            <a:off x="1278269" y="1219200"/>
            <a:ext cx="10457993" cy="5649687"/>
          </a:xfrm>
        </p:spPr>
      </p:pic>
    </p:spTree>
    <p:extLst>
      <p:ext uri="{BB962C8B-B14F-4D97-AF65-F5344CB8AC3E}">
        <p14:creationId xmlns:p14="http://schemas.microsoft.com/office/powerpoint/2010/main" val="669784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60B57-0EF5-B5DD-7904-6D4F51ED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05" y="174172"/>
            <a:ext cx="10515600" cy="723446"/>
          </a:xfrm>
        </p:spPr>
        <p:txBody>
          <a:bodyPr/>
          <a:lstStyle/>
          <a:p>
            <a:r>
              <a:rPr lang="en-US" dirty="0"/>
              <a:t>Dependency inversion principle (DIP)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D4DA01-E3A4-758F-00A8-6645D3841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135" y="2125056"/>
            <a:ext cx="5309184" cy="335580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E5E8DA-58CA-BB54-8CAC-0A6CFAE78C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5280" y="980732"/>
            <a:ext cx="4181904" cy="5877268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31769A69-8BB7-C481-A726-DA494AD116DB}"/>
              </a:ext>
            </a:extLst>
          </p:cNvPr>
          <p:cNvSpPr/>
          <p:nvPr/>
        </p:nvSpPr>
        <p:spPr>
          <a:xfrm>
            <a:off x="6138695" y="3643419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09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D7FC4-6755-A71B-51AA-3C13EE2F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49140" cy="1282921"/>
          </a:xfrm>
        </p:spPr>
        <p:txBody>
          <a:bodyPr>
            <a:normAutofit fontScale="90000"/>
          </a:bodyPr>
          <a:lstStyle/>
          <a:p>
            <a:r>
              <a:rPr lang="ru-RU" dirty="0"/>
              <a:t>Cohesion и Coupling:</a:t>
            </a:r>
            <a:br>
              <a:rPr lang="ru-RU" dirty="0"/>
            </a:br>
            <a:r>
              <a:rPr lang="ru-RU" dirty="0"/>
              <a:t>связность и сцепление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96F8DB-5B53-2530-6D58-48E9806B2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359"/>
            <a:ext cx="6928945" cy="485265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Мы должны стремиться к достижению </a:t>
            </a:r>
            <a:r>
              <a:rPr lang="en" dirty="0"/>
              <a:t>low coupling (</a:t>
            </a:r>
            <a:r>
              <a:rPr lang="ru-RU" dirty="0"/>
              <a:t>низкой связанности) и </a:t>
            </a:r>
            <a:r>
              <a:rPr lang="en" dirty="0"/>
              <a:t>high cohesion (</a:t>
            </a:r>
            <a:r>
              <a:rPr lang="ru-RU" dirty="0"/>
              <a:t>высокого сцепления) при работе над кодовой базой.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" b="1" dirty="0"/>
              <a:t>Coupling</a:t>
            </a:r>
            <a:r>
              <a:rPr lang="en" dirty="0"/>
              <a:t> (</a:t>
            </a:r>
            <a:r>
              <a:rPr lang="ru-RU" dirty="0"/>
              <a:t>связность) — сложность / количество связей </a:t>
            </a:r>
            <a:r>
              <a:rPr lang="ru-RU" b="1" dirty="0"/>
              <a:t>между разными элементами</a:t>
            </a:r>
            <a:r>
              <a:rPr lang="ru-RU" dirty="0"/>
              <a:t> системы (функциями / классами / модулями).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Cohesion</a:t>
            </a:r>
            <a:r>
              <a:rPr lang="ru-RU" dirty="0"/>
              <a:t> (сцепление) — количество связей внутри элемента (внутри отдельной функции, метода).</a:t>
            </a: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Если число мало, то, вероятно, границы для блока выбраны неправильно, код внутри блока логически не связан.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275354-8831-BCE0-506A-811D7F26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298" y="3159889"/>
            <a:ext cx="4250702" cy="36981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B3130-919E-B6D1-BD5A-52C2F59C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753" y="118679"/>
            <a:ext cx="3111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9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8B52-F37B-BFD9-B870-AD320323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54" y="320688"/>
            <a:ext cx="10515600" cy="964725"/>
          </a:xfrm>
        </p:spPr>
        <p:txBody>
          <a:bodyPr/>
          <a:lstStyle/>
          <a:p>
            <a:r>
              <a:rPr lang="ru-RU" dirty="0"/>
              <a:t>Запахи кода</a:t>
            </a: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CC80579F-829C-397C-96AF-22FF4783522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318202" y="1810858"/>
            <a:ext cx="3810000" cy="3457575"/>
          </a:xfrm>
          <a:prstGeom prst="rect">
            <a:avLst/>
          </a:prstGeom>
        </p:spPr>
      </p:pic>
      <p:sp>
        <p:nvSpPr>
          <p:cNvPr id="12" name="Объект 5">
            <a:extLst>
              <a:ext uri="{FF2B5EF4-FFF2-40B4-BE49-F238E27FC236}">
                <a16:creationId xmlns:a16="http://schemas.microsoft.com/office/drawing/2014/main" id="{8FF335DF-8C3A-0EE9-E2DE-CF40BB5C0E72}"/>
              </a:ext>
            </a:extLst>
          </p:cNvPr>
          <p:cNvSpPr txBox="1">
            <a:spLocks/>
          </p:cNvSpPr>
          <p:nvPr/>
        </p:nvSpPr>
        <p:spPr>
          <a:xfrm>
            <a:off x="586454" y="1440353"/>
            <a:ext cx="7356067" cy="5215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Дублирование кода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Непонятные имена переменных / функций</a:t>
            </a:r>
            <a:r>
              <a:rPr lang="en-US" dirty="0"/>
              <a:t> / </a:t>
            </a:r>
            <a:r>
              <a:rPr lang="ru-RU" dirty="0"/>
              <a:t>методов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«</a:t>
            </a:r>
            <a:r>
              <a:rPr lang="ru-RU" dirty="0"/>
              <a:t>Магические числа</a:t>
            </a:r>
            <a:r>
              <a:rPr lang="en-US" dirty="0"/>
              <a:t>»</a:t>
            </a:r>
            <a:endParaRPr lang="ru-RU" dirty="0"/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Длинная функция / метод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Разные планки, например: код умещается на экран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Длинный список параметров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Условно, больше 3-х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Использовать необязательные именованные параметры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Код не понятен без комментариев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ООП: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Огромный класс: Слишком много методов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Метод обращается к данным другого объекта чаще, чем к собственным данным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«Неуместная близость» возникает тогда, когда классы чаще, чем следовало бы, погружены в закрытые части друг друга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Отказ от наследства: наследник использует лишь малую часть унаследованных методов и свойств родителя</a:t>
            </a:r>
          </a:p>
        </p:txBody>
      </p:sp>
    </p:spTree>
    <p:extLst>
      <p:ext uri="{BB962C8B-B14F-4D97-AF65-F5344CB8AC3E}">
        <p14:creationId xmlns:p14="http://schemas.microsoft.com/office/powerpoint/2010/main" val="347653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8B52-F37B-BFD9-B870-AD320323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04" y="450186"/>
            <a:ext cx="10515600" cy="942680"/>
          </a:xfrm>
        </p:spPr>
        <p:txBody>
          <a:bodyPr/>
          <a:lstStyle/>
          <a:p>
            <a:r>
              <a:rPr lang="ru-RU" dirty="0"/>
              <a:t>Каталог запахов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0BC82FD-A945-01D6-6EBB-3A511B414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804" y="1680882"/>
            <a:ext cx="4086829" cy="45179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Главный принцип — делать небольшие изменения и </a:t>
            </a:r>
            <a:r>
              <a:rPr lang="ru-RU" sz="2200" b="1" dirty="0"/>
              <a:t>идти небольшими шагами.</a:t>
            </a:r>
            <a:br>
              <a:rPr lang="ru-RU" sz="2200" dirty="0"/>
            </a:br>
            <a:r>
              <a:rPr lang="ru-RU" sz="2200" dirty="0"/>
              <a:t>Делать изменения </a:t>
            </a:r>
            <a:r>
              <a:rPr lang="ru-RU" sz="2200" b="1" dirty="0"/>
              <a:t>безопасно.</a:t>
            </a:r>
            <a:endParaRPr lang="ru-RU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Это не про то, как разворотить весь код и потом полгода чинить.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Один вид рефакторинга — один коммит.</a:t>
            </a: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1EB8DA6D-133F-67B4-92CB-938358B000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4879" y="1659616"/>
            <a:ext cx="3393457" cy="4517900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7A82CCCC-AF12-A757-C0F4-888F25BD2B7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7033" y="1659615"/>
            <a:ext cx="3494618" cy="4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40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13552</TotalTime>
  <Words>3620</Words>
  <Application>Microsoft Macintosh PowerPoint</Application>
  <PresentationFormat>Широкоэкранный</PresentationFormat>
  <Paragraphs>316</Paragraphs>
  <Slides>69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8" baseType="lpstr">
      <vt:lpstr>-apple-system</vt:lpstr>
      <vt:lpstr>Arial</vt:lpstr>
      <vt:lpstr>Calibri</vt:lpstr>
      <vt:lpstr>Calibri Light</vt:lpstr>
      <vt:lpstr>Consolas</vt:lpstr>
      <vt:lpstr>Helvetica Neue</vt:lpstr>
      <vt:lpstr>Lucida Console</vt:lpstr>
      <vt:lpstr>PT Sans</vt:lpstr>
      <vt:lpstr>Тема Office</vt:lpstr>
      <vt:lpstr>Рефакторинг</vt:lpstr>
      <vt:lpstr>Рефакторинг кода</vt:lpstr>
      <vt:lpstr>Зачем нужен рефакторинг?</vt:lpstr>
      <vt:lpstr>Так явно лучше…</vt:lpstr>
      <vt:lpstr>Мартин Фаулер «Рефакторинг. Улучшение существующего кода»</vt:lpstr>
      <vt:lpstr>Когда делать рефакторинг</vt:lpstr>
      <vt:lpstr>Cohesion и Coupling: связность и сцепление кода</vt:lpstr>
      <vt:lpstr>Запахи кода</vt:lpstr>
      <vt:lpstr>Каталог запахов</vt:lpstr>
      <vt:lpstr>Примеры Code Smells и примитивов рефакторинга</vt:lpstr>
      <vt:lpstr>Code Smells: Bloaters (Раздувальщики)</vt:lpstr>
      <vt:lpstr>Long Method Длинный метод</vt:lpstr>
      <vt:lpstr>Extract Method Извлечение метода</vt:lpstr>
      <vt:lpstr>Replace Temp with Query Замена переменной вызовом метода</vt:lpstr>
      <vt:lpstr>Replace Parameter with Method Call Замена параметра вызовом метода</vt:lpstr>
      <vt:lpstr>Introduce Parameter Object Замена параметров объектом</vt:lpstr>
      <vt:lpstr>Preserve Whole Object Передача всего объекта</vt:lpstr>
      <vt:lpstr>Replace Method with Method Object Замена метода объектом-методом</vt:lpstr>
      <vt:lpstr>Decompose Conditional Декомпозиция условного оператора</vt:lpstr>
      <vt:lpstr>Long Parameter List Длинный список параметров</vt:lpstr>
      <vt:lpstr> Data Clumps Группы данных </vt:lpstr>
      <vt:lpstr>Code Smells: Dispensables (Замусориватели)</vt:lpstr>
      <vt:lpstr> Comments Комментарии </vt:lpstr>
      <vt:lpstr> Extract Variable Извлечение переменной </vt:lpstr>
      <vt:lpstr>Introduce Assertion Введение проверки утверждения</vt:lpstr>
      <vt:lpstr> Duplicate Code Дублирование кода </vt:lpstr>
      <vt:lpstr>Consolidate Conditional Expression Объединение условных операторов</vt:lpstr>
      <vt:lpstr>Consolidate Duplicate Conditional Fragments Объединение дублирующихся фрагментов в условных операторах</vt:lpstr>
      <vt:lpstr>Dead Code Мёртвый код</vt:lpstr>
      <vt:lpstr>Рефакторинг на микро-уровне для Python</vt:lpstr>
      <vt:lpstr>Сокращаем уровни вложенности</vt:lpstr>
      <vt:lpstr>Используйте any вместо цикла</vt:lpstr>
      <vt:lpstr>Выводим операторы за пределы циклов for / while</vt:lpstr>
      <vt:lpstr>Удалите переменные, которые используются только один раз и сразу возвращаются</vt:lpstr>
      <vt:lpstr>Замените оператор if на тернарный оператор</vt:lpstr>
      <vt:lpstr>Добавьте условие для досрочного выхода</vt:lpstr>
      <vt:lpstr>Переместите присваивания ближе к их использованию</vt:lpstr>
      <vt:lpstr>Упрощайте проверки списков</vt:lpstr>
      <vt:lpstr>Преобразовывайте циклы в генераторы</vt:lpstr>
      <vt:lpstr>Используйте комбинированные операции присваивания</vt:lpstr>
      <vt:lpstr>Упростите условный оператор в оператор return</vt:lpstr>
      <vt:lpstr>Рефакторинг в объектно-ориентированном дизайне</vt:lpstr>
      <vt:lpstr>Принципы ООП</vt:lpstr>
      <vt:lpstr>Структура приложения</vt:lpstr>
      <vt:lpstr>Code Smells: Object-Orientation Abusers   Нарушители объектно-ориентированного подхода</vt:lpstr>
      <vt:lpstr>Switch Statements Сложные условные операторы</vt:lpstr>
      <vt:lpstr>Replace Type Code with Subclasses Замена кода типа на подклассы</vt:lpstr>
      <vt:lpstr>Replace Conditional with Polymorphism Замена условия на полиморфизм</vt:lpstr>
      <vt:lpstr>Temporary Field  Временные поля</vt:lpstr>
      <vt:lpstr>Extract class Извлечение класса</vt:lpstr>
      <vt:lpstr>Refused Bequest Отказ в наследовании</vt:lpstr>
      <vt:lpstr>Replace Inheritance with Delegation Замена наследования делегированием</vt:lpstr>
      <vt:lpstr>Extract Superclass Извлечение базового класса</vt:lpstr>
      <vt:lpstr>Объектно-ориентированный дизайн: SOLID</vt:lpstr>
      <vt:lpstr>Single-responsibility principle (SRP)</vt:lpstr>
      <vt:lpstr>Single-responsibility principle (SRP)</vt:lpstr>
      <vt:lpstr>Single-responsibility principle (SRP)</vt:lpstr>
      <vt:lpstr>Open-closed principle (OCP)</vt:lpstr>
      <vt:lpstr>Open-closed principle (OCP)</vt:lpstr>
      <vt:lpstr>Open–closed principle (OCP)</vt:lpstr>
      <vt:lpstr>Liskov substitution principle (LSP)</vt:lpstr>
      <vt:lpstr>Liskov substitution principle (LSP)</vt:lpstr>
      <vt:lpstr>Liskov substitution principle (LSP)</vt:lpstr>
      <vt:lpstr>Interface segregation principle (ISP)</vt:lpstr>
      <vt:lpstr>Interface segregation principle (ISP)</vt:lpstr>
      <vt:lpstr>Interface segregation principle (ISP)</vt:lpstr>
      <vt:lpstr>Dependency inversion principle (DIP)</vt:lpstr>
      <vt:lpstr>Dependency inversion principle (DIP)</vt:lpstr>
      <vt:lpstr>Dependency inversion principle (DIP)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Рефакторинг</dc:title>
  <dc:creator>Валерий Студенников</dc:creator>
  <cp:lastModifiedBy>Валерий Студенников</cp:lastModifiedBy>
  <cp:revision>89</cp:revision>
  <dcterms:created xsi:type="dcterms:W3CDTF">2023-07-10T10:39:16Z</dcterms:created>
  <dcterms:modified xsi:type="dcterms:W3CDTF">2024-10-07T10:22:37Z</dcterms:modified>
</cp:coreProperties>
</file>